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1"/>
  </p:notesMasterIdLst>
  <p:handoutMasterIdLst>
    <p:handoutMasterId r:id="rId42"/>
  </p:handoutMasterIdLst>
  <p:sldIdLst>
    <p:sldId id="427" r:id="rId5"/>
    <p:sldId id="401" r:id="rId6"/>
    <p:sldId id="402" r:id="rId7"/>
    <p:sldId id="403" r:id="rId8"/>
    <p:sldId id="464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71" r:id="rId19"/>
    <p:sldId id="475" r:id="rId20"/>
    <p:sldId id="414" r:id="rId21"/>
    <p:sldId id="465" r:id="rId22"/>
    <p:sldId id="466" r:id="rId23"/>
    <p:sldId id="467" r:id="rId24"/>
    <p:sldId id="418" r:id="rId25"/>
    <p:sldId id="417" r:id="rId26"/>
    <p:sldId id="420" r:id="rId27"/>
    <p:sldId id="421" r:id="rId28"/>
    <p:sldId id="422" r:id="rId29"/>
    <p:sldId id="428" r:id="rId30"/>
    <p:sldId id="429" r:id="rId31"/>
    <p:sldId id="430" r:id="rId32"/>
    <p:sldId id="423" r:id="rId33"/>
    <p:sldId id="431" r:id="rId34"/>
    <p:sldId id="424" r:id="rId35"/>
    <p:sldId id="425" r:id="rId36"/>
    <p:sldId id="474" r:id="rId37"/>
    <p:sldId id="470" r:id="rId38"/>
    <p:sldId id="426" r:id="rId39"/>
    <p:sldId id="379" r:id="rId4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491"/>
    <a:srgbClr val="1C5B6D"/>
    <a:srgbClr val="000000"/>
    <a:srgbClr val="1BB1B5"/>
    <a:srgbClr val="A6A6A6"/>
    <a:srgbClr val="381C28"/>
    <a:srgbClr val="011731"/>
    <a:srgbClr val="0E1218"/>
    <a:srgbClr val="08080E"/>
    <a:srgbClr val="120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34" autoAdjust="0"/>
    <p:restoredTop sz="94444" autoAdjust="0"/>
  </p:normalViewPr>
  <p:slideViewPr>
    <p:cSldViewPr snapToGrid="0" snapToObjects="1" showGuides="1">
      <p:cViewPr varScale="1">
        <p:scale>
          <a:sx n="81" d="100"/>
          <a:sy n="81" d="100"/>
        </p:scale>
        <p:origin x="39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7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8D08E-A02B-4376-8ADA-76C1A4117DE4}" type="doc">
      <dgm:prSet loTypeId="urn:microsoft.com/office/officeart/2005/8/layout/cycle8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14E2B13-6255-4C27-8FB8-A8AC93113AFD}">
      <dgm:prSet phldrT="[Text]" custT="1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s-MX" sz="1800" b="1" dirty="0">
              <a:solidFill>
                <a:schemeClr val="bg1"/>
              </a:solidFill>
            </a:rPr>
            <a:t>Tema 1 </a:t>
          </a:r>
          <a:endParaRPr lang="en-US" sz="1800" b="1" dirty="0">
            <a:solidFill>
              <a:schemeClr val="bg1"/>
            </a:solidFill>
          </a:endParaRPr>
        </a:p>
      </dgm:t>
    </dgm:pt>
    <dgm:pt modelId="{256105BB-E1E6-4FDC-A711-962936DB6454}" type="parTrans" cxnId="{2880672D-3693-4F45-BFD2-6DA96B2A0D49}">
      <dgm:prSet/>
      <dgm:spPr/>
      <dgm:t>
        <a:bodyPr/>
        <a:lstStyle/>
        <a:p>
          <a:endParaRPr lang="en-US" sz="1100"/>
        </a:p>
      </dgm:t>
    </dgm:pt>
    <dgm:pt modelId="{E410E987-9389-4E50-832B-862766323BBB}" type="sibTrans" cxnId="{2880672D-3693-4F45-BFD2-6DA96B2A0D49}">
      <dgm:prSet/>
      <dgm:spPr/>
      <dgm:t>
        <a:bodyPr/>
        <a:lstStyle/>
        <a:p>
          <a:endParaRPr lang="en-US" sz="1100"/>
        </a:p>
      </dgm:t>
    </dgm:pt>
    <dgm:pt modelId="{0F30BD84-E32E-44C4-AB18-8DECB8C57324}">
      <dgm:prSet phldrT="[Text]" custT="1"/>
      <dgm:spPr/>
      <dgm:t>
        <a:bodyPr/>
        <a:lstStyle/>
        <a:p>
          <a:r>
            <a:rPr lang="es-MX" sz="1800" b="1" dirty="0"/>
            <a:t>15 minutos </a:t>
          </a:r>
          <a:r>
            <a:rPr lang="es-MX" sz="1600" dirty="0"/>
            <a:t>(Código)</a:t>
          </a:r>
          <a:endParaRPr lang="en-US" sz="1800" dirty="0"/>
        </a:p>
      </dgm:t>
    </dgm:pt>
    <dgm:pt modelId="{64FB7531-3FD2-4F76-8833-8B30E08170D0}" type="parTrans" cxnId="{BCA6C68C-6821-4BBD-9F47-F678AF9E8131}">
      <dgm:prSet/>
      <dgm:spPr/>
      <dgm:t>
        <a:bodyPr/>
        <a:lstStyle/>
        <a:p>
          <a:endParaRPr lang="en-US" sz="1100"/>
        </a:p>
      </dgm:t>
    </dgm:pt>
    <dgm:pt modelId="{B10E4FEE-7D60-4452-A0B2-705B1AEC75B5}" type="sibTrans" cxnId="{BCA6C68C-6821-4BBD-9F47-F678AF9E8131}">
      <dgm:prSet/>
      <dgm:spPr/>
      <dgm:t>
        <a:bodyPr/>
        <a:lstStyle/>
        <a:p>
          <a:endParaRPr lang="en-US" sz="1100"/>
        </a:p>
      </dgm:t>
    </dgm:pt>
    <dgm:pt modelId="{C9AC6B4D-6BC7-4C6A-AEAF-2E3F11726B97}">
      <dgm:prSet phldrT="[Text]" custT="1"/>
      <dgm:spPr/>
      <dgm:t>
        <a:bodyPr/>
        <a:lstStyle/>
        <a:p>
          <a:r>
            <a:rPr lang="es-MX" sz="1800" b="1" dirty="0"/>
            <a:t>10 minutos </a:t>
          </a:r>
          <a:r>
            <a:rPr lang="es-MX" sz="1600" b="0" dirty="0"/>
            <a:t>(Pregunta / Reflexión)</a:t>
          </a:r>
          <a:endParaRPr lang="en-US" sz="1800" b="0" dirty="0"/>
        </a:p>
      </dgm:t>
    </dgm:pt>
    <dgm:pt modelId="{24336F0B-8667-412E-AA12-D00E0EB2569B}" type="parTrans" cxnId="{728A64FC-E8BB-4680-AD61-1A64DDE7D067}">
      <dgm:prSet/>
      <dgm:spPr/>
      <dgm:t>
        <a:bodyPr/>
        <a:lstStyle/>
        <a:p>
          <a:endParaRPr lang="en-US" sz="1100"/>
        </a:p>
      </dgm:t>
    </dgm:pt>
    <dgm:pt modelId="{B9051407-A2C6-4215-8148-BDAEE70BD827}" type="sibTrans" cxnId="{728A64FC-E8BB-4680-AD61-1A64DDE7D067}">
      <dgm:prSet/>
      <dgm:spPr/>
      <dgm:t>
        <a:bodyPr/>
        <a:lstStyle/>
        <a:p>
          <a:endParaRPr lang="en-US" sz="1100"/>
        </a:p>
      </dgm:t>
    </dgm:pt>
    <dgm:pt modelId="{E24CDF3C-FE82-4F05-B87D-0CEAFEC28250}" type="pres">
      <dgm:prSet presAssocID="{3AD8D08E-A02B-4376-8ADA-76C1A4117DE4}" presName="compositeShape" presStyleCnt="0">
        <dgm:presLayoutVars>
          <dgm:chMax val="7"/>
          <dgm:dir/>
          <dgm:resizeHandles val="exact"/>
        </dgm:presLayoutVars>
      </dgm:prSet>
      <dgm:spPr/>
    </dgm:pt>
    <dgm:pt modelId="{5FBBA2E6-A2CF-45E0-B58E-245F620BCE46}" type="pres">
      <dgm:prSet presAssocID="{3AD8D08E-A02B-4376-8ADA-76C1A4117DE4}" presName="wedge1" presStyleLbl="node1" presStyleIdx="0" presStyleCnt="3" custLinFactNeighborY="804"/>
      <dgm:spPr/>
    </dgm:pt>
    <dgm:pt modelId="{FB47558B-6BD7-4266-A952-D974512E6223}" type="pres">
      <dgm:prSet presAssocID="{3AD8D08E-A02B-4376-8ADA-76C1A4117DE4}" presName="dummy1a" presStyleCnt="0"/>
      <dgm:spPr/>
    </dgm:pt>
    <dgm:pt modelId="{98BC7FEC-8042-4F83-901D-903E171BAF90}" type="pres">
      <dgm:prSet presAssocID="{3AD8D08E-A02B-4376-8ADA-76C1A4117DE4}" presName="dummy1b" presStyleCnt="0"/>
      <dgm:spPr/>
    </dgm:pt>
    <dgm:pt modelId="{E9582147-805E-4E1A-9291-B600ACA90331}" type="pres">
      <dgm:prSet presAssocID="{3AD8D08E-A02B-4376-8ADA-76C1A4117DE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AD872D-45F3-48A5-B653-9212906E77FE}" type="pres">
      <dgm:prSet presAssocID="{3AD8D08E-A02B-4376-8ADA-76C1A4117DE4}" presName="wedge2" presStyleLbl="node1" presStyleIdx="1" presStyleCnt="3"/>
      <dgm:spPr/>
    </dgm:pt>
    <dgm:pt modelId="{8741F62F-02F5-418C-8500-552857558CB1}" type="pres">
      <dgm:prSet presAssocID="{3AD8D08E-A02B-4376-8ADA-76C1A4117DE4}" presName="dummy2a" presStyleCnt="0"/>
      <dgm:spPr/>
    </dgm:pt>
    <dgm:pt modelId="{5D980239-CADA-4C2C-918C-B41A348F86E8}" type="pres">
      <dgm:prSet presAssocID="{3AD8D08E-A02B-4376-8ADA-76C1A4117DE4}" presName="dummy2b" presStyleCnt="0"/>
      <dgm:spPr/>
    </dgm:pt>
    <dgm:pt modelId="{F986412F-6405-4199-A0B3-EE02633E37BC}" type="pres">
      <dgm:prSet presAssocID="{3AD8D08E-A02B-4376-8ADA-76C1A4117DE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44516A-C9E1-438D-8BBA-79702A7377A5}" type="pres">
      <dgm:prSet presAssocID="{3AD8D08E-A02B-4376-8ADA-76C1A4117DE4}" presName="wedge3" presStyleLbl="node1" presStyleIdx="2" presStyleCnt="3"/>
      <dgm:spPr/>
    </dgm:pt>
    <dgm:pt modelId="{4D60B325-427E-48F2-B5A1-F23F58E65F14}" type="pres">
      <dgm:prSet presAssocID="{3AD8D08E-A02B-4376-8ADA-76C1A4117DE4}" presName="dummy3a" presStyleCnt="0"/>
      <dgm:spPr/>
    </dgm:pt>
    <dgm:pt modelId="{49370CD1-DBAB-4DC3-BF08-0C89AEE27D99}" type="pres">
      <dgm:prSet presAssocID="{3AD8D08E-A02B-4376-8ADA-76C1A4117DE4}" presName="dummy3b" presStyleCnt="0"/>
      <dgm:spPr/>
    </dgm:pt>
    <dgm:pt modelId="{90198B4D-DD3F-4749-A48E-3A946C0C6BE8}" type="pres">
      <dgm:prSet presAssocID="{3AD8D08E-A02B-4376-8ADA-76C1A4117DE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CFE101C-6D45-47DE-93E4-47E2DB3C12DA}" type="pres">
      <dgm:prSet presAssocID="{E410E987-9389-4E50-832B-862766323BBB}" presName="arrowWedge1" presStyleLbl="fgSibTrans2D1" presStyleIdx="0" presStyleCnt="3"/>
      <dgm:spPr/>
    </dgm:pt>
    <dgm:pt modelId="{390596AF-0115-4696-8744-A8E0F9EA8F34}" type="pres">
      <dgm:prSet presAssocID="{B10E4FEE-7D60-4452-A0B2-705B1AEC75B5}" presName="arrowWedge2" presStyleLbl="fgSibTrans2D1" presStyleIdx="1" presStyleCnt="3"/>
      <dgm:spPr/>
    </dgm:pt>
    <dgm:pt modelId="{38F5808D-D8D1-4FA2-A87F-AE0531E9803A}" type="pres">
      <dgm:prSet presAssocID="{B9051407-A2C6-4215-8148-BDAEE70BD827}" presName="arrowWedge3" presStyleLbl="fgSibTrans2D1" presStyleIdx="2" presStyleCnt="3"/>
      <dgm:spPr/>
    </dgm:pt>
  </dgm:ptLst>
  <dgm:cxnLst>
    <dgm:cxn modelId="{6D68B504-D4EC-46F5-B518-042F9FD66544}" type="presOf" srcId="{3AD8D08E-A02B-4376-8ADA-76C1A4117DE4}" destId="{E24CDF3C-FE82-4F05-B87D-0CEAFEC28250}" srcOrd="0" destOrd="0" presId="urn:microsoft.com/office/officeart/2005/8/layout/cycle8"/>
    <dgm:cxn modelId="{2880672D-3693-4F45-BFD2-6DA96B2A0D49}" srcId="{3AD8D08E-A02B-4376-8ADA-76C1A4117DE4}" destId="{914E2B13-6255-4C27-8FB8-A8AC93113AFD}" srcOrd="0" destOrd="0" parTransId="{256105BB-E1E6-4FDC-A711-962936DB6454}" sibTransId="{E410E987-9389-4E50-832B-862766323BBB}"/>
    <dgm:cxn modelId="{4C8DA254-101E-46BA-9289-869F0EC54A62}" type="presOf" srcId="{914E2B13-6255-4C27-8FB8-A8AC93113AFD}" destId="{E9582147-805E-4E1A-9291-B600ACA90331}" srcOrd="1" destOrd="0" presId="urn:microsoft.com/office/officeart/2005/8/layout/cycle8"/>
    <dgm:cxn modelId="{07412555-478F-49A8-8B1D-A8382B7B457C}" type="presOf" srcId="{C9AC6B4D-6BC7-4C6A-AEAF-2E3F11726B97}" destId="{E044516A-C9E1-438D-8BBA-79702A7377A5}" srcOrd="0" destOrd="0" presId="urn:microsoft.com/office/officeart/2005/8/layout/cycle8"/>
    <dgm:cxn modelId="{BCA6C68C-6821-4BBD-9F47-F678AF9E8131}" srcId="{3AD8D08E-A02B-4376-8ADA-76C1A4117DE4}" destId="{0F30BD84-E32E-44C4-AB18-8DECB8C57324}" srcOrd="1" destOrd="0" parTransId="{64FB7531-3FD2-4F76-8833-8B30E08170D0}" sibTransId="{B10E4FEE-7D60-4452-A0B2-705B1AEC75B5}"/>
    <dgm:cxn modelId="{BAEAD7C9-1004-46A9-BAAA-C623AB8B68D3}" type="presOf" srcId="{914E2B13-6255-4C27-8FB8-A8AC93113AFD}" destId="{5FBBA2E6-A2CF-45E0-B58E-245F620BCE46}" srcOrd="0" destOrd="0" presId="urn:microsoft.com/office/officeart/2005/8/layout/cycle8"/>
    <dgm:cxn modelId="{767BC6CB-FAC4-4B09-A6CD-6C5F7680E968}" type="presOf" srcId="{0F30BD84-E32E-44C4-AB18-8DECB8C57324}" destId="{1AAD872D-45F3-48A5-B653-9212906E77FE}" srcOrd="0" destOrd="0" presId="urn:microsoft.com/office/officeart/2005/8/layout/cycle8"/>
    <dgm:cxn modelId="{060854D4-D5F6-4561-9C70-45456D288DC5}" type="presOf" srcId="{0F30BD84-E32E-44C4-AB18-8DECB8C57324}" destId="{F986412F-6405-4199-A0B3-EE02633E37BC}" srcOrd="1" destOrd="0" presId="urn:microsoft.com/office/officeart/2005/8/layout/cycle8"/>
    <dgm:cxn modelId="{3130A8F9-60AC-49FB-8DEC-A94EF31BD8EA}" type="presOf" srcId="{C9AC6B4D-6BC7-4C6A-AEAF-2E3F11726B97}" destId="{90198B4D-DD3F-4749-A48E-3A946C0C6BE8}" srcOrd="1" destOrd="0" presId="urn:microsoft.com/office/officeart/2005/8/layout/cycle8"/>
    <dgm:cxn modelId="{728A64FC-E8BB-4680-AD61-1A64DDE7D067}" srcId="{3AD8D08E-A02B-4376-8ADA-76C1A4117DE4}" destId="{C9AC6B4D-6BC7-4C6A-AEAF-2E3F11726B97}" srcOrd="2" destOrd="0" parTransId="{24336F0B-8667-412E-AA12-D00E0EB2569B}" sibTransId="{B9051407-A2C6-4215-8148-BDAEE70BD827}"/>
    <dgm:cxn modelId="{C0266956-B999-4B35-A26D-149389247F95}" type="presParOf" srcId="{E24CDF3C-FE82-4F05-B87D-0CEAFEC28250}" destId="{5FBBA2E6-A2CF-45E0-B58E-245F620BCE46}" srcOrd="0" destOrd="0" presId="urn:microsoft.com/office/officeart/2005/8/layout/cycle8"/>
    <dgm:cxn modelId="{DBB45C8B-BA2E-41DA-B37A-A2AE2DE94358}" type="presParOf" srcId="{E24CDF3C-FE82-4F05-B87D-0CEAFEC28250}" destId="{FB47558B-6BD7-4266-A952-D974512E6223}" srcOrd="1" destOrd="0" presId="urn:microsoft.com/office/officeart/2005/8/layout/cycle8"/>
    <dgm:cxn modelId="{1FC9AA2A-FADE-47F5-BD9B-F76C0767CA0D}" type="presParOf" srcId="{E24CDF3C-FE82-4F05-B87D-0CEAFEC28250}" destId="{98BC7FEC-8042-4F83-901D-903E171BAF90}" srcOrd="2" destOrd="0" presId="urn:microsoft.com/office/officeart/2005/8/layout/cycle8"/>
    <dgm:cxn modelId="{115654B0-6523-48BE-871C-B5154CF3E4C9}" type="presParOf" srcId="{E24CDF3C-FE82-4F05-B87D-0CEAFEC28250}" destId="{E9582147-805E-4E1A-9291-B600ACA90331}" srcOrd="3" destOrd="0" presId="urn:microsoft.com/office/officeart/2005/8/layout/cycle8"/>
    <dgm:cxn modelId="{5A158325-BFAE-4D15-B201-66210E274951}" type="presParOf" srcId="{E24CDF3C-FE82-4F05-B87D-0CEAFEC28250}" destId="{1AAD872D-45F3-48A5-B653-9212906E77FE}" srcOrd="4" destOrd="0" presId="urn:microsoft.com/office/officeart/2005/8/layout/cycle8"/>
    <dgm:cxn modelId="{4FABD7FE-AFF6-4B09-9636-688C5F4333A0}" type="presParOf" srcId="{E24CDF3C-FE82-4F05-B87D-0CEAFEC28250}" destId="{8741F62F-02F5-418C-8500-552857558CB1}" srcOrd="5" destOrd="0" presId="urn:microsoft.com/office/officeart/2005/8/layout/cycle8"/>
    <dgm:cxn modelId="{C6454B21-2648-4355-8AFA-324F98D45EA0}" type="presParOf" srcId="{E24CDF3C-FE82-4F05-B87D-0CEAFEC28250}" destId="{5D980239-CADA-4C2C-918C-B41A348F86E8}" srcOrd="6" destOrd="0" presId="urn:microsoft.com/office/officeart/2005/8/layout/cycle8"/>
    <dgm:cxn modelId="{E16DD543-D723-43E6-9F4B-11A13D0302ED}" type="presParOf" srcId="{E24CDF3C-FE82-4F05-B87D-0CEAFEC28250}" destId="{F986412F-6405-4199-A0B3-EE02633E37BC}" srcOrd="7" destOrd="0" presId="urn:microsoft.com/office/officeart/2005/8/layout/cycle8"/>
    <dgm:cxn modelId="{AEA7F222-C858-4C3B-9EB8-0FB5168048E1}" type="presParOf" srcId="{E24CDF3C-FE82-4F05-B87D-0CEAFEC28250}" destId="{E044516A-C9E1-438D-8BBA-79702A7377A5}" srcOrd="8" destOrd="0" presId="urn:microsoft.com/office/officeart/2005/8/layout/cycle8"/>
    <dgm:cxn modelId="{5D242FFC-B5B8-4CFC-ACC7-A3D75688AA1A}" type="presParOf" srcId="{E24CDF3C-FE82-4F05-B87D-0CEAFEC28250}" destId="{4D60B325-427E-48F2-B5A1-F23F58E65F14}" srcOrd="9" destOrd="0" presId="urn:microsoft.com/office/officeart/2005/8/layout/cycle8"/>
    <dgm:cxn modelId="{2147212D-F10B-4631-AB49-32E8AD1271F5}" type="presParOf" srcId="{E24CDF3C-FE82-4F05-B87D-0CEAFEC28250}" destId="{49370CD1-DBAB-4DC3-BF08-0C89AEE27D99}" srcOrd="10" destOrd="0" presId="urn:microsoft.com/office/officeart/2005/8/layout/cycle8"/>
    <dgm:cxn modelId="{81751D48-580E-45FF-8C76-E7D3A553536A}" type="presParOf" srcId="{E24CDF3C-FE82-4F05-B87D-0CEAFEC28250}" destId="{90198B4D-DD3F-4749-A48E-3A946C0C6BE8}" srcOrd="11" destOrd="0" presId="urn:microsoft.com/office/officeart/2005/8/layout/cycle8"/>
    <dgm:cxn modelId="{1D19B028-8CB9-4597-95AB-85EBE1B195ED}" type="presParOf" srcId="{E24CDF3C-FE82-4F05-B87D-0CEAFEC28250}" destId="{5CFE101C-6D45-47DE-93E4-47E2DB3C12DA}" srcOrd="12" destOrd="0" presId="urn:microsoft.com/office/officeart/2005/8/layout/cycle8"/>
    <dgm:cxn modelId="{96BFB8E6-BDB4-40BD-A40F-8034DD0E9770}" type="presParOf" srcId="{E24CDF3C-FE82-4F05-B87D-0CEAFEC28250}" destId="{390596AF-0115-4696-8744-A8E0F9EA8F34}" srcOrd="13" destOrd="0" presId="urn:microsoft.com/office/officeart/2005/8/layout/cycle8"/>
    <dgm:cxn modelId="{3C73B1EC-9318-4220-8481-7CFF0CF79B9E}" type="presParOf" srcId="{E24CDF3C-FE82-4F05-B87D-0CEAFEC28250}" destId="{38F5808D-D8D1-4FA2-A87F-AE0531E9803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D8D08E-A02B-4376-8ADA-76C1A4117DE4}" type="doc">
      <dgm:prSet loTypeId="urn:microsoft.com/office/officeart/2005/8/layout/cycle8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14E2B13-6255-4C27-8FB8-A8AC93113AFD}">
      <dgm:prSet phldrT="[Text]" custT="1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s-MX" sz="1800" b="1" dirty="0">
              <a:solidFill>
                <a:schemeClr val="bg1"/>
              </a:solidFill>
            </a:rPr>
            <a:t>Tema 2 </a:t>
          </a:r>
          <a:endParaRPr lang="en-US" sz="1800" b="1" dirty="0">
            <a:solidFill>
              <a:schemeClr val="bg1"/>
            </a:solidFill>
          </a:endParaRPr>
        </a:p>
      </dgm:t>
    </dgm:pt>
    <dgm:pt modelId="{256105BB-E1E6-4FDC-A711-962936DB6454}" type="parTrans" cxnId="{2880672D-3693-4F45-BFD2-6DA96B2A0D49}">
      <dgm:prSet/>
      <dgm:spPr/>
      <dgm:t>
        <a:bodyPr/>
        <a:lstStyle/>
        <a:p>
          <a:endParaRPr lang="en-US" sz="1100"/>
        </a:p>
      </dgm:t>
    </dgm:pt>
    <dgm:pt modelId="{E410E987-9389-4E50-832B-862766323BBB}" type="sibTrans" cxnId="{2880672D-3693-4F45-BFD2-6DA96B2A0D49}">
      <dgm:prSet/>
      <dgm:spPr/>
      <dgm:t>
        <a:bodyPr/>
        <a:lstStyle/>
        <a:p>
          <a:endParaRPr lang="en-US" sz="1100"/>
        </a:p>
      </dgm:t>
    </dgm:pt>
    <dgm:pt modelId="{0F30BD84-E32E-44C4-AB18-8DECB8C57324}">
      <dgm:prSet phldrT="[Text]" custT="1"/>
      <dgm:spPr/>
      <dgm:t>
        <a:bodyPr/>
        <a:lstStyle/>
        <a:p>
          <a:r>
            <a:rPr lang="es-MX" sz="1800" b="1" dirty="0"/>
            <a:t>15 minutos </a:t>
          </a:r>
          <a:r>
            <a:rPr lang="es-MX" sz="1600" dirty="0"/>
            <a:t>(Código)</a:t>
          </a:r>
          <a:endParaRPr lang="en-US" sz="1800" dirty="0"/>
        </a:p>
      </dgm:t>
    </dgm:pt>
    <dgm:pt modelId="{64FB7531-3FD2-4F76-8833-8B30E08170D0}" type="parTrans" cxnId="{BCA6C68C-6821-4BBD-9F47-F678AF9E8131}">
      <dgm:prSet/>
      <dgm:spPr/>
      <dgm:t>
        <a:bodyPr/>
        <a:lstStyle/>
        <a:p>
          <a:endParaRPr lang="en-US" sz="1100"/>
        </a:p>
      </dgm:t>
    </dgm:pt>
    <dgm:pt modelId="{B10E4FEE-7D60-4452-A0B2-705B1AEC75B5}" type="sibTrans" cxnId="{BCA6C68C-6821-4BBD-9F47-F678AF9E8131}">
      <dgm:prSet/>
      <dgm:spPr/>
      <dgm:t>
        <a:bodyPr/>
        <a:lstStyle/>
        <a:p>
          <a:endParaRPr lang="en-US" sz="1100"/>
        </a:p>
      </dgm:t>
    </dgm:pt>
    <dgm:pt modelId="{C9AC6B4D-6BC7-4C6A-AEAF-2E3F11726B97}">
      <dgm:prSet phldrT="[Text]" custT="1"/>
      <dgm:spPr/>
      <dgm:t>
        <a:bodyPr/>
        <a:lstStyle/>
        <a:p>
          <a:r>
            <a:rPr lang="es-MX" sz="1800" b="1" dirty="0"/>
            <a:t>10 minutos </a:t>
          </a:r>
          <a:r>
            <a:rPr lang="es-MX" sz="1600" b="0" dirty="0"/>
            <a:t>(Pregunta / Reflexión)</a:t>
          </a:r>
          <a:endParaRPr lang="en-US" sz="1800" b="0" dirty="0"/>
        </a:p>
      </dgm:t>
    </dgm:pt>
    <dgm:pt modelId="{24336F0B-8667-412E-AA12-D00E0EB2569B}" type="parTrans" cxnId="{728A64FC-E8BB-4680-AD61-1A64DDE7D067}">
      <dgm:prSet/>
      <dgm:spPr/>
      <dgm:t>
        <a:bodyPr/>
        <a:lstStyle/>
        <a:p>
          <a:endParaRPr lang="en-US" sz="1100"/>
        </a:p>
      </dgm:t>
    </dgm:pt>
    <dgm:pt modelId="{B9051407-A2C6-4215-8148-BDAEE70BD827}" type="sibTrans" cxnId="{728A64FC-E8BB-4680-AD61-1A64DDE7D067}">
      <dgm:prSet/>
      <dgm:spPr/>
      <dgm:t>
        <a:bodyPr/>
        <a:lstStyle/>
        <a:p>
          <a:endParaRPr lang="en-US" sz="1100"/>
        </a:p>
      </dgm:t>
    </dgm:pt>
    <dgm:pt modelId="{E24CDF3C-FE82-4F05-B87D-0CEAFEC28250}" type="pres">
      <dgm:prSet presAssocID="{3AD8D08E-A02B-4376-8ADA-76C1A4117DE4}" presName="compositeShape" presStyleCnt="0">
        <dgm:presLayoutVars>
          <dgm:chMax val="7"/>
          <dgm:dir/>
          <dgm:resizeHandles val="exact"/>
        </dgm:presLayoutVars>
      </dgm:prSet>
      <dgm:spPr/>
    </dgm:pt>
    <dgm:pt modelId="{5FBBA2E6-A2CF-45E0-B58E-245F620BCE46}" type="pres">
      <dgm:prSet presAssocID="{3AD8D08E-A02B-4376-8ADA-76C1A4117DE4}" presName="wedge1" presStyleLbl="node1" presStyleIdx="0" presStyleCnt="3" custLinFactNeighborY="804"/>
      <dgm:spPr/>
    </dgm:pt>
    <dgm:pt modelId="{FB47558B-6BD7-4266-A952-D974512E6223}" type="pres">
      <dgm:prSet presAssocID="{3AD8D08E-A02B-4376-8ADA-76C1A4117DE4}" presName="dummy1a" presStyleCnt="0"/>
      <dgm:spPr/>
    </dgm:pt>
    <dgm:pt modelId="{98BC7FEC-8042-4F83-901D-903E171BAF90}" type="pres">
      <dgm:prSet presAssocID="{3AD8D08E-A02B-4376-8ADA-76C1A4117DE4}" presName="dummy1b" presStyleCnt="0"/>
      <dgm:spPr/>
    </dgm:pt>
    <dgm:pt modelId="{E9582147-805E-4E1A-9291-B600ACA90331}" type="pres">
      <dgm:prSet presAssocID="{3AD8D08E-A02B-4376-8ADA-76C1A4117DE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AD872D-45F3-48A5-B653-9212906E77FE}" type="pres">
      <dgm:prSet presAssocID="{3AD8D08E-A02B-4376-8ADA-76C1A4117DE4}" presName="wedge2" presStyleLbl="node1" presStyleIdx="1" presStyleCnt="3"/>
      <dgm:spPr/>
    </dgm:pt>
    <dgm:pt modelId="{8741F62F-02F5-418C-8500-552857558CB1}" type="pres">
      <dgm:prSet presAssocID="{3AD8D08E-A02B-4376-8ADA-76C1A4117DE4}" presName="dummy2a" presStyleCnt="0"/>
      <dgm:spPr/>
    </dgm:pt>
    <dgm:pt modelId="{5D980239-CADA-4C2C-918C-B41A348F86E8}" type="pres">
      <dgm:prSet presAssocID="{3AD8D08E-A02B-4376-8ADA-76C1A4117DE4}" presName="dummy2b" presStyleCnt="0"/>
      <dgm:spPr/>
    </dgm:pt>
    <dgm:pt modelId="{F986412F-6405-4199-A0B3-EE02633E37BC}" type="pres">
      <dgm:prSet presAssocID="{3AD8D08E-A02B-4376-8ADA-76C1A4117DE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44516A-C9E1-438D-8BBA-79702A7377A5}" type="pres">
      <dgm:prSet presAssocID="{3AD8D08E-A02B-4376-8ADA-76C1A4117DE4}" presName="wedge3" presStyleLbl="node1" presStyleIdx="2" presStyleCnt="3"/>
      <dgm:spPr/>
    </dgm:pt>
    <dgm:pt modelId="{4D60B325-427E-48F2-B5A1-F23F58E65F14}" type="pres">
      <dgm:prSet presAssocID="{3AD8D08E-A02B-4376-8ADA-76C1A4117DE4}" presName="dummy3a" presStyleCnt="0"/>
      <dgm:spPr/>
    </dgm:pt>
    <dgm:pt modelId="{49370CD1-DBAB-4DC3-BF08-0C89AEE27D99}" type="pres">
      <dgm:prSet presAssocID="{3AD8D08E-A02B-4376-8ADA-76C1A4117DE4}" presName="dummy3b" presStyleCnt="0"/>
      <dgm:spPr/>
    </dgm:pt>
    <dgm:pt modelId="{90198B4D-DD3F-4749-A48E-3A946C0C6BE8}" type="pres">
      <dgm:prSet presAssocID="{3AD8D08E-A02B-4376-8ADA-76C1A4117DE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CFE101C-6D45-47DE-93E4-47E2DB3C12DA}" type="pres">
      <dgm:prSet presAssocID="{E410E987-9389-4E50-832B-862766323BBB}" presName="arrowWedge1" presStyleLbl="fgSibTrans2D1" presStyleIdx="0" presStyleCnt="3"/>
      <dgm:spPr/>
    </dgm:pt>
    <dgm:pt modelId="{390596AF-0115-4696-8744-A8E0F9EA8F34}" type="pres">
      <dgm:prSet presAssocID="{B10E4FEE-7D60-4452-A0B2-705B1AEC75B5}" presName="arrowWedge2" presStyleLbl="fgSibTrans2D1" presStyleIdx="1" presStyleCnt="3"/>
      <dgm:spPr/>
    </dgm:pt>
    <dgm:pt modelId="{38F5808D-D8D1-4FA2-A87F-AE0531E9803A}" type="pres">
      <dgm:prSet presAssocID="{B9051407-A2C6-4215-8148-BDAEE70BD827}" presName="arrowWedge3" presStyleLbl="fgSibTrans2D1" presStyleIdx="2" presStyleCnt="3"/>
      <dgm:spPr/>
    </dgm:pt>
  </dgm:ptLst>
  <dgm:cxnLst>
    <dgm:cxn modelId="{6D68B504-D4EC-46F5-B518-042F9FD66544}" type="presOf" srcId="{3AD8D08E-A02B-4376-8ADA-76C1A4117DE4}" destId="{E24CDF3C-FE82-4F05-B87D-0CEAFEC28250}" srcOrd="0" destOrd="0" presId="urn:microsoft.com/office/officeart/2005/8/layout/cycle8"/>
    <dgm:cxn modelId="{2880672D-3693-4F45-BFD2-6DA96B2A0D49}" srcId="{3AD8D08E-A02B-4376-8ADA-76C1A4117DE4}" destId="{914E2B13-6255-4C27-8FB8-A8AC93113AFD}" srcOrd="0" destOrd="0" parTransId="{256105BB-E1E6-4FDC-A711-962936DB6454}" sibTransId="{E410E987-9389-4E50-832B-862766323BBB}"/>
    <dgm:cxn modelId="{4C8DA254-101E-46BA-9289-869F0EC54A62}" type="presOf" srcId="{914E2B13-6255-4C27-8FB8-A8AC93113AFD}" destId="{E9582147-805E-4E1A-9291-B600ACA90331}" srcOrd="1" destOrd="0" presId="urn:microsoft.com/office/officeart/2005/8/layout/cycle8"/>
    <dgm:cxn modelId="{07412555-478F-49A8-8B1D-A8382B7B457C}" type="presOf" srcId="{C9AC6B4D-6BC7-4C6A-AEAF-2E3F11726B97}" destId="{E044516A-C9E1-438D-8BBA-79702A7377A5}" srcOrd="0" destOrd="0" presId="urn:microsoft.com/office/officeart/2005/8/layout/cycle8"/>
    <dgm:cxn modelId="{BCA6C68C-6821-4BBD-9F47-F678AF9E8131}" srcId="{3AD8D08E-A02B-4376-8ADA-76C1A4117DE4}" destId="{0F30BD84-E32E-44C4-AB18-8DECB8C57324}" srcOrd="1" destOrd="0" parTransId="{64FB7531-3FD2-4F76-8833-8B30E08170D0}" sibTransId="{B10E4FEE-7D60-4452-A0B2-705B1AEC75B5}"/>
    <dgm:cxn modelId="{BAEAD7C9-1004-46A9-BAAA-C623AB8B68D3}" type="presOf" srcId="{914E2B13-6255-4C27-8FB8-A8AC93113AFD}" destId="{5FBBA2E6-A2CF-45E0-B58E-245F620BCE46}" srcOrd="0" destOrd="0" presId="urn:microsoft.com/office/officeart/2005/8/layout/cycle8"/>
    <dgm:cxn modelId="{767BC6CB-FAC4-4B09-A6CD-6C5F7680E968}" type="presOf" srcId="{0F30BD84-E32E-44C4-AB18-8DECB8C57324}" destId="{1AAD872D-45F3-48A5-B653-9212906E77FE}" srcOrd="0" destOrd="0" presId="urn:microsoft.com/office/officeart/2005/8/layout/cycle8"/>
    <dgm:cxn modelId="{060854D4-D5F6-4561-9C70-45456D288DC5}" type="presOf" srcId="{0F30BD84-E32E-44C4-AB18-8DECB8C57324}" destId="{F986412F-6405-4199-A0B3-EE02633E37BC}" srcOrd="1" destOrd="0" presId="urn:microsoft.com/office/officeart/2005/8/layout/cycle8"/>
    <dgm:cxn modelId="{3130A8F9-60AC-49FB-8DEC-A94EF31BD8EA}" type="presOf" srcId="{C9AC6B4D-6BC7-4C6A-AEAF-2E3F11726B97}" destId="{90198B4D-DD3F-4749-A48E-3A946C0C6BE8}" srcOrd="1" destOrd="0" presId="urn:microsoft.com/office/officeart/2005/8/layout/cycle8"/>
    <dgm:cxn modelId="{728A64FC-E8BB-4680-AD61-1A64DDE7D067}" srcId="{3AD8D08E-A02B-4376-8ADA-76C1A4117DE4}" destId="{C9AC6B4D-6BC7-4C6A-AEAF-2E3F11726B97}" srcOrd="2" destOrd="0" parTransId="{24336F0B-8667-412E-AA12-D00E0EB2569B}" sibTransId="{B9051407-A2C6-4215-8148-BDAEE70BD827}"/>
    <dgm:cxn modelId="{C0266956-B999-4B35-A26D-149389247F95}" type="presParOf" srcId="{E24CDF3C-FE82-4F05-B87D-0CEAFEC28250}" destId="{5FBBA2E6-A2CF-45E0-B58E-245F620BCE46}" srcOrd="0" destOrd="0" presId="urn:microsoft.com/office/officeart/2005/8/layout/cycle8"/>
    <dgm:cxn modelId="{DBB45C8B-BA2E-41DA-B37A-A2AE2DE94358}" type="presParOf" srcId="{E24CDF3C-FE82-4F05-B87D-0CEAFEC28250}" destId="{FB47558B-6BD7-4266-A952-D974512E6223}" srcOrd="1" destOrd="0" presId="urn:microsoft.com/office/officeart/2005/8/layout/cycle8"/>
    <dgm:cxn modelId="{1FC9AA2A-FADE-47F5-BD9B-F76C0767CA0D}" type="presParOf" srcId="{E24CDF3C-FE82-4F05-B87D-0CEAFEC28250}" destId="{98BC7FEC-8042-4F83-901D-903E171BAF90}" srcOrd="2" destOrd="0" presId="urn:microsoft.com/office/officeart/2005/8/layout/cycle8"/>
    <dgm:cxn modelId="{115654B0-6523-48BE-871C-B5154CF3E4C9}" type="presParOf" srcId="{E24CDF3C-FE82-4F05-B87D-0CEAFEC28250}" destId="{E9582147-805E-4E1A-9291-B600ACA90331}" srcOrd="3" destOrd="0" presId="urn:microsoft.com/office/officeart/2005/8/layout/cycle8"/>
    <dgm:cxn modelId="{5A158325-BFAE-4D15-B201-66210E274951}" type="presParOf" srcId="{E24CDF3C-FE82-4F05-B87D-0CEAFEC28250}" destId="{1AAD872D-45F3-48A5-B653-9212906E77FE}" srcOrd="4" destOrd="0" presId="urn:microsoft.com/office/officeart/2005/8/layout/cycle8"/>
    <dgm:cxn modelId="{4FABD7FE-AFF6-4B09-9636-688C5F4333A0}" type="presParOf" srcId="{E24CDF3C-FE82-4F05-B87D-0CEAFEC28250}" destId="{8741F62F-02F5-418C-8500-552857558CB1}" srcOrd="5" destOrd="0" presId="urn:microsoft.com/office/officeart/2005/8/layout/cycle8"/>
    <dgm:cxn modelId="{C6454B21-2648-4355-8AFA-324F98D45EA0}" type="presParOf" srcId="{E24CDF3C-FE82-4F05-B87D-0CEAFEC28250}" destId="{5D980239-CADA-4C2C-918C-B41A348F86E8}" srcOrd="6" destOrd="0" presId="urn:microsoft.com/office/officeart/2005/8/layout/cycle8"/>
    <dgm:cxn modelId="{E16DD543-D723-43E6-9F4B-11A13D0302ED}" type="presParOf" srcId="{E24CDF3C-FE82-4F05-B87D-0CEAFEC28250}" destId="{F986412F-6405-4199-A0B3-EE02633E37BC}" srcOrd="7" destOrd="0" presId="urn:microsoft.com/office/officeart/2005/8/layout/cycle8"/>
    <dgm:cxn modelId="{AEA7F222-C858-4C3B-9EB8-0FB5168048E1}" type="presParOf" srcId="{E24CDF3C-FE82-4F05-B87D-0CEAFEC28250}" destId="{E044516A-C9E1-438D-8BBA-79702A7377A5}" srcOrd="8" destOrd="0" presId="urn:microsoft.com/office/officeart/2005/8/layout/cycle8"/>
    <dgm:cxn modelId="{5D242FFC-B5B8-4CFC-ACC7-A3D75688AA1A}" type="presParOf" srcId="{E24CDF3C-FE82-4F05-B87D-0CEAFEC28250}" destId="{4D60B325-427E-48F2-B5A1-F23F58E65F14}" srcOrd="9" destOrd="0" presId="urn:microsoft.com/office/officeart/2005/8/layout/cycle8"/>
    <dgm:cxn modelId="{2147212D-F10B-4631-AB49-32E8AD1271F5}" type="presParOf" srcId="{E24CDF3C-FE82-4F05-B87D-0CEAFEC28250}" destId="{49370CD1-DBAB-4DC3-BF08-0C89AEE27D99}" srcOrd="10" destOrd="0" presId="urn:microsoft.com/office/officeart/2005/8/layout/cycle8"/>
    <dgm:cxn modelId="{81751D48-580E-45FF-8C76-E7D3A553536A}" type="presParOf" srcId="{E24CDF3C-FE82-4F05-B87D-0CEAFEC28250}" destId="{90198B4D-DD3F-4749-A48E-3A946C0C6BE8}" srcOrd="11" destOrd="0" presId="urn:microsoft.com/office/officeart/2005/8/layout/cycle8"/>
    <dgm:cxn modelId="{1D19B028-8CB9-4597-95AB-85EBE1B195ED}" type="presParOf" srcId="{E24CDF3C-FE82-4F05-B87D-0CEAFEC28250}" destId="{5CFE101C-6D45-47DE-93E4-47E2DB3C12DA}" srcOrd="12" destOrd="0" presId="urn:microsoft.com/office/officeart/2005/8/layout/cycle8"/>
    <dgm:cxn modelId="{96BFB8E6-BDB4-40BD-A40F-8034DD0E9770}" type="presParOf" srcId="{E24CDF3C-FE82-4F05-B87D-0CEAFEC28250}" destId="{390596AF-0115-4696-8744-A8E0F9EA8F34}" srcOrd="13" destOrd="0" presId="urn:microsoft.com/office/officeart/2005/8/layout/cycle8"/>
    <dgm:cxn modelId="{3C73B1EC-9318-4220-8481-7CFF0CF79B9E}" type="presParOf" srcId="{E24CDF3C-FE82-4F05-B87D-0CEAFEC28250}" destId="{38F5808D-D8D1-4FA2-A87F-AE0531E9803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D8D08E-A02B-4376-8ADA-76C1A4117DE4}" type="doc">
      <dgm:prSet loTypeId="urn:microsoft.com/office/officeart/2005/8/layout/cycle8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14E2B13-6255-4C27-8FB8-A8AC93113AFD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s-MX" sz="1800" b="1" dirty="0">
              <a:solidFill>
                <a:schemeClr val="bg1"/>
              </a:solidFill>
            </a:rPr>
            <a:t>Tema 3 </a:t>
          </a:r>
          <a:endParaRPr lang="en-US" sz="1800" b="1" dirty="0">
            <a:solidFill>
              <a:schemeClr val="bg1"/>
            </a:solidFill>
          </a:endParaRPr>
        </a:p>
      </dgm:t>
    </dgm:pt>
    <dgm:pt modelId="{256105BB-E1E6-4FDC-A711-962936DB6454}" type="parTrans" cxnId="{2880672D-3693-4F45-BFD2-6DA96B2A0D49}">
      <dgm:prSet/>
      <dgm:spPr/>
      <dgm:t>
        <a:bodyPr/>
        <a:lstStyle/>
        <a:p>
          <a:endParaRPr lang="en-US" sz="1100"/>
        </a:p>
      </dgm:t>
    </dgm:pt>
    <dgm:pt modelId="{E410E987-9389-4E50-832B-862766323BBB}" type="sibTrans" cxnId="{2880672D-3693-4F45-BFD2-6DA96B2A0D49}">
      <dgm:prSet/>
      <dgm:spPr/>
      <dgm:t>
        <a:bodyPr/>
        <a:lstStyle/>
        <a:p>
          <a:endParaRPr lang="en-US" sz="1100"/>
        </a:p>
      </dgm:t>
    </dgm:pt>
    <dgm:pt modelId="{0F30BD84-E32E-44C4-AB18-8DECB8C57324}">
      <dgm:prSet phldrT="[Text]" custT="1"/>
      <dgm:spPr/>
      <dgm:t>
        <a:bodyPr/>
        <a:lstStyle/>
        <a:p>
          <a:r>
            <a:rPr lang="es-MX" sz="1800" b="1" dirty="0"/>
            <a:t>15 minutos </a:t>
          </a:r>
          <a:r>
            <a:rPr lang="es-MX" sz="1600" dirty="0"/>
            <a:t>(Código)</a:t>
          </a:r>
          <a:endParaRPr lang="en-US" sz="1800" dirty="0"/>
        </a:p>
      </dgm:t>
    </dgm:pt>
    <dgm:pt modelId="{64FB7531-3FD2-4F76-8833-8B30E08170D0}" type="parTrans" cxnId="{BCA6C68C-6821-4BBD-9F47-F678AF9E8131}">
      <dgm:prSet/>
      <dgm:spPr/>
      <dgm:t>
        <a:bodyPr/>
        <a:lstStyle/>
        <a:p>
          <a:endParaRPr lang="en-US" sz="1100"/>
        </a:p>
      </dgm:t>
    </dgm:pt>
    <dgm:pt modelId="{B10E4FEE-7D60-4452-A0B2-705B1AEC75B5}" type="sibTrans" cxnId="{BCA6C68C-6821-4BBD-9F47-F678AF9E8131}">
      <dgm:prSet/>
      <dgm:spPr/>
      <dgm:t>
        <a:bodyPr/>
        <a:lstStyle/>
        <a:p>
          <a:endParaRPr lang="en-US" sz="1100"/>
        </a:p>
      </dgm:t>
    </dgm:pt>
    <dgm:pt modelId="{C9AC6B4D-6BC7-4C6A-AEAF-2E3F11726B97}">
      <dgm:prSet phldrT="[Text]" custT="1"/>
      <dgm:spPr/>
      <dgm:t>
        <a:bodyPr/>
        <a:lstStyle/>
        <a:p>
          <a:r>
            <a:rPr lang="es-MX" sz="1800" b="1" dirty="0"/>
            <a:t>10 minutos </a:t>
          </a:r>
          <a:r>
            <a:rPr lang="es-MX" sz="1600" b="0" dirty="0"/>
            <a:t>(Pregunta / Reflexión)</a:t>
          </a:r>
          <a:endParaRPr lang="en-US" sz="1800" b="0" dirty="0"/>
        </a:p>
      </dgm:t>
    </dgm:pt>
    <dgm:pt modelId="{24336F0B-8667-412E-AA12-D00E0EB2569B}" type="parTrans" cxnId="{728A64FC-E8BB-4680-AD61-1A64DDE7D067}">
      <dgm:prSet/>
      <dgm:spPr/>
      <dgm:t>
        <a:bodyPr/>
        <a:lstStyle/>
        <a:p>
          <a:endParaRPr lang="en-US" sz="1100"/>
        </a:p>
      </dgm:t>
    </dgm:pt>
    <dgm:pt modelId="{B9051407-A2C6-4215-8148-BDAEE70BD827}" type="sibTrans" cxnId="{728A64FC-E8BB-4680-AD61-1A64DDE7D067}">
      <dgm:prSet/>
      <dgm:spPr/>
      <dgm:t>
        <a:bodyPr/>
        <a:lstStyle/>
        <a:p>
          <a:endParaRPr lang="en-US" sz="1100"/>
        </a:p>
      </dgm:t>
    </dgm:pt>
    <dgm:pt modelId="{E24CDF3C-FE82-4F05-B87D-0CEAFEC28250}" type="pres">
      <dgm:prSet presAssocID="{3AD8D08E-A02B-4376-8ADA-76C1A4117DE4}" presName="compositeShape" presStyleCnt="0">
        <dgm:presLayoutVars>
          <dgm:chMax val="7"/>
          <dgm:dir/>
          <dgm:resizeHandles val="exact"/>
        </dgm:presLayoutVars>
      </dgm:prSet>
      <dgm:spPr/>
    </dgm:pt>
    <dgm:pt modelId="{5FBBA2E6-A2CF-45E0-B58E-245F620BCE46}" type="pres">
      <dgm:prSet presAssocID="{3AD8D08E-A02B-4376-8ADA-76C1A4117DE4}" presName="wedge1" presStyleLbl="node1" presStyleIdx="0" presStyleCnt="3" custLinFactNeighborY="804"/>
      <dgm:spPr/>
    </dgm:pt>
    <dgm:pt modelId="{FB47558B-6BD7-4266-A952-D974512E6223}" type="pres">
      <dgm:prSet presAssocID="{3AD8D08E-A02B-4376-8ADA-76C1A4117DE4}" presName="dummy1a" presStyleCnt="0"/>
      <dgm:spPr/>
    </dgm:pt>
    <dgm:pt modelId="{98BC7FEC-8042-4F83-901D-903E171BAF90}" type="pres">
      <dgm:prSet presAssocID="{3AD8D08E-A02B-4376-8ADA-76C1A4117DE4}" presName="dummy1b" presStyleCnt="0"/>
      <dgm:spPr/>
    </dgm:pt>
    <dgm:pt modelId="{E9582147-805E-4E1A-9291-B600ACA90331}" type="pres">
      <dgm:prSet presAssocID="{3AD8D08E-A02B-4376-8ADA-76C1A4117DE4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AD872D-45F3-48A5-B653-9212906E77FE}" type="pres">
      <dgm:prSet presAssocID="{3AD8D08E-A02B-4376-8ADA-76C1A4117DE4}" presName="wedge2" presStyleLbl="node1" presStyleIdx="1" presStyleCnt="3"/>
      <dgm:spPr/>
    </dgm:pt>
    <dgm:pt modelId="{8741F62F-02F5-418C-8500-552857558CB1}" type="pres">
      <dgm:prSet presAssocID="{3AD8D08E-A02B-4376-8ADA-76C1A4117DE4}" presName="dummy2a" presStyleCnt="0"/>
      <dgm:spPr/>
    </dgm:pt>
    <dgm:pt modelId="{5D980239-CADA-4C2C-918C-B41A348F86E8}" type="pres">
      <dgm:prSet presAssocID="{3AD8D08E-A02B-4376-8ADA-76C1A4117DE4}" presName="dummy2b" presStyleCnt="0"/>
      <dgm:spPr/>
    </dgm:pt>
    <dgm:pt modelId="{F986412F-6405-4199-A0B3-EE02633E37BC}" type="pres">
      <dgm:prSet presAssocID="{3AD8D08E-A02B-4376-8ADA-76C1A4117DE4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44516A-C9E1-438D-8BBA-79702A7377A5}" type="pres">
      <dgm:prSet presAssocID="{3AD8D08E-A02B-4376-8ADA-76C1A4117DE4}" presName="wedge3" presStyleLbl="node1" presStyleIdx="2" presStyleCnt="3"/>
      <dgm:spPr/>
    </dgm:pt>
    <dgm:pt modelId="{4D60B325-427E-48F2-B5A1-F23F58E65F14}" type="pres">
      <dgm:prSet presAssocID="{3AD8D08E-A02B-4376-8ADA-76C1A4117DE4}" presName="dummy3a" presStyleCnt="0"/>
      <dgm:spPr/>
    </dgm:pt>
    <dgm:pt modelId="{49370CD1-DBAB-4DC3-BF08-0C89AEE27D99}" type="pres">
      <dgm:prSet presAssocID="{3AD8D08E-A02B-4376-8ADA-76C1A4117DE4}" presName="dummy3b" presStyleCnt="0"/>
      <dgm:spPr/>
    </dgm:pt>
    <dgm:pt modelId="{90198B4D-DD3F-4749-A48E-3A946C0C6BE8}" type="pres">
      <dgm:prSet presAssocID="{3AD8D08E-A02B-4376-8ADA-76C1A4117DE4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CFE101C-6D45-47DE-93E4-47E2DB3C12DA}" type="pres">
      <dgm:prSet presAssocID="{E410E987-9389-4E50-832B-862766323BBB}" presName="arrowWedge1" presStyleLbl="fgSibTrans2D1" presStyleIdx="0" presStyleCnt="3"/>
      <dgm:spPr/>
    </dgm:pt>
    <dgm:pt modelId="{390596AF-0115-4696-8744-A8E0F9EA8F34}" type="pres">
      <dgm:prSet presAssocID="{B10E4FEE-7D60-4452-A0B2-705B1AEC75B5}" presName="arrowWedge2" presStyleLbl="fgSibTrans2D1" presStyleIdx="1" presStyleCnt="3"/>
      <dgm:spPr/>
    </dgm:pt>
    <dgm:pt modelId="{38F5808D-D8D1-4FA2-A87F-AE0531E9803A}" type="pres">
      <dgm:prSet presAssocID="{B9051407-A2C6-4215-8148-BDAEE70BD827}" presName="arrowWedge3" presStyleLbl="fgSibTrans2D1" presStyleIdx="2" presStyleCnt="3"/>
      <dgm:spPr/>
    </dgm:pt>
  </dgm:ptLst>
  <dgm:cxnLst>
    <dgm:cxn modelId="{6D68B504-D4EC-46F5-B518-042F9FD66544}" type="presOf" srcId="{3AD8D08E-A02B-4376-8ADA-76C1A4117DE4}" destId="{E24CDF3C-FE82-4F05-B87D-0CEAFEC28250}" srcOrd="0" destOrd="0" presId="urn:microsoft.com/office/officeart/2005/8/layout/cycle8"/>
    <dgm:cxn modelId="{2880672D-3693-4F45-BFD2-6DA96B2A0D49}" srcId="{3AD8D08E-A02B-4376-8ADA-76C1A4117DE4}" destId="{914E2B13-6255-4C27-8FB8-A8AC93113AFD}" srcOrd="0" destOrd="0" parTransId="{256105BB-E1E6-4FDC-A711-962936DB6454}" sibTransId="{E410E987-9389-4E50-832B-862766323BBB}"/>
    <dgm:cxn modelId="{4C8DA254-101E-46BA-9289-869F0EC54A62}" type="presOf" srcId="{914E2B13-6255-4C27-8FB8-A8AC93113AFD}" destId="{E9582147-805E-4E1A-9291-B600ACA90331}" srcOrd="1" destOrd="0" presId="urn:microsoft.com/office/officeart/2005/8/layout/cycle8"/>
    <dgm:cxn modelId="{07412555-478F-49A8-8B1D-A8382B7B457C}" type="presOf" srcId="{C9AC6B4D-6BC7-4C6A-AEAF-2E3F11726B97}" destId="{E044516A-C9E1-438D-8BBA-79702A7377A5}" srcOrd="0" destOrd="0" presId="urn:microsoft.com/office/officeart/2005/8/layout/cycle8"/>
    <dgm:cxn modelId="{BCA6C68C-6821-4BBD-9F47-F678AF9E8131}" srcId="{3AD8D08E-A02B-4376-8ADA-76C1A4117DE4}" destId="{0F30BD84-E32E-44C4-AB18-8DECB8C57324}" srcOrd="1" destOrd="0" parTransId="{64FB7531-3FD2-4F76-8833-8B30E08170D0}" sibTransId="{B10E4FEE-7D60-4452-A0B2-705B1AEC75B5}"/>
    <dgm:cxn modelId="{BAEAD7C9-1004-46A9-BAAA-C623AB8B68D3}" type="presOf" srcId="{914E2B13-6255-4C27-8FB8-A8AC93113AFD}" destId="{5FBBA2E6-A2CF-45E0-B58E-245F620BCE46}" srcOrd="0" destOrd="0" presId="urn:microsoft.com/office/officeart/2005/8/layout/cycle8"/>
    <dgm:cxn modelId="{767BC6CB-FAC4-4B09-A6CD-6C5F7680E968}" type="presOf" srcId="{0F30BD84-E32E-44C4-AB18-8DECB8C57324}" destId="{1AAD872D-45F3-48A5-B653-9212906E77FE}" srcOrd="0" destOrd="0" presId="urn:microsoft.com/office/officeart/2005/8/layout/cycle8"/>
    <dgm:cxn modelId="{060854D4-D5F6-4561-9C70-45456D288DC5}" type="presOf" srcId="{0F30BD84-E32E-44C4-AB18-8DECB8C57324}" destId="{F986412F-6405-4199-A0B3-EE02633E37BC}" srcOrd="1" destOrd="0" presId="urn:microsoft.com/office/officeart/2005/8/layout/cycle8"/>
    <dgm:cxn modelId="{3130A8F9-60AC-49FB-8DEC-A94EF31BD8EA}" type="presOf" srcId="{C9AC6B4D-6BC7-4C6A-AEAF-2E3F11726B97}" destId="{90198B4D-DD3F-4749-A48E-3A946C0C6BE8}" srcOrd="1" destOrd="0" presId="urn:microsoft.com/office/officeart/2005/8/layout/cycle8"/>
    <dgm:cxn modelId="{728A64FC-E8BB-4680-AD61-1A64DDE7D067}" srcId="{3AD8D08E-A02B-4376-8ADA-76C1A4117DE4}" destId="{C9AC6B4D-6BC7-4C6A-AEAF-2E3F11726B97}" srcOrd="2" destOrd="0" parTransId="{24336F0B-8667-412E-AA12-D00E0EB2569B}" sibTransId="{B9051407-A2C6-4215-8148-BDAEE70BD827}"/>
    <dgm:cxn modelId="{C0266956-B999-4B35-A26D-149389247F95}" type="presParOf" srcId="{E24CDF3C-FE82-4F05-B87D-0CEAFEC28250}" destId="{5FBBA2E6-A2CF-45E0-B58E-245F620BCE46}" srcOrd="0" destOrd="0" presId="urn:microsoft.com/office/officeart/2005/8/layout/cycle8"/>
    <dgm:cxn modelId="{DBB45C8B-BA2E-41DA-B37A-A2AE2DE94358}" type="presParOf" srcId="{E24CDF3C-FE82-4F05-B87D-0CEAFEC28250}" destId="{FB47558B-6BD7-4266-A952-D974512E6223}" srcOrd="1" destOrd="0" presId="urn:microsoft.com/office/officeart/2005/8/layout/cycle8"/>
    <dgm:cxn modelId="{1FC9AA2A-FADE-47F5-BD9B-F76C0767CA0D}" type="presParOf" srcId="{E24CDF3C-FE82-4F05-B87D-0CEAFEC28250}" destId="{98BC7FEC-8042-4F83-901D-903E171BAF90}" srcOrd="2" destOrd="0" presId="urn:microsoft.com/office/officeart/2005/8/layout/cycle8"/>
    <dgm:cxn modelId="{115654B0-6523-48BE-871C-B5154CF3E4C9}" type="presParOf" srcId="{E24CDF3C-FE82-4F05-B87D-0CEAFEC28250}" destId="{E9582147-805E-4E1A-9291-B600ACA90331}" srcOrd="3" destOrd="0" presId="urn:microsoft.com/office/officeart/2005/8/layout/cycle8"/>
    <dgm:cxn modelId="{5A158325-BFAE-4D15-B201-66210E274951}" type="presParOf" srcId="{E24CDF3C-FE82-4F05-B87D-0CEAFEC28250}" destId="{1AAD872D-45F3-48A5-B653-9212906E77FE}" srcOrd="4" destOrd="0" presId="urn:microsoft.com/office/officeart/2005/8/layout/cycle8"/>
    <dgm:cxn modelId="{4FABD7FE-AFF6-4B09-9636-688C5F4333A0}" type="presParOf" srcId="{E24CDF3C-FE82-4F05-B87D-0CEAFEC28250}" destId="{8741F62F-02F5-418C-8500-552857558CB1}" srcOrd="5" destOrd="0" presId="urn:microsoft.com/office/officeart/2005/8/layout/cycle8"/>
    <dgm:cxn modelId="{C6454B21-2648-4355-8AFA-324F98D45EA0}" type="presParOf" srcId="{E24CDF3C-FE82-4F05-B87D-0CEAFEC28250}" destId="{5D980239-CADA-4C2C-918C-B41A348F86E8}" srcOrd="6" destOrd="0" presId="urn:microsoft.com/office/officeart/2005/8/layout/cycle8"/>
    <dgm:cxn modelId="{E16DD543-D723-43E6-9F4B-11A13D0302ED}" type="presParOf" srcId="{E24CDF3C-FE82-4F05-B87D-0CEAFEC28250}" destId="{F986412F-6405-4199-A0B3-EE02633E37BC}" srcOrd="7" destOrd="0" presId="urn:microsoft.com/office/officeart/2005/8/layout/cycle8"/>
    <dgm:cxn modelId="{AEA7F222-C858-4C3B-9EB8-0FB5168048E1}" type="presParOf" srcId="{E24CDF3C-FE82-4F05-B87D-0CEAFEC28250}" destId="{E044516A-C9E1-438D-8BBA-79702A7377A5}" srcOrd="8" destOrd="0" presId="urn:microsoft.com/office/officeart/2005/8/layout/cycle8"/>
    <dgm:cxn modelId="{5D242FFC-B5B8-4CFC-ACC7-A3D75688AA1A}" type="presParOf" srcId="{E24CDF3C-FE82-4F05-B87D-0CEAFEC28250}" destId="{4D60B325-427E-48F2-B5A1-F23F58E65F14}" srcOrd="9" destOrd="0" presId="urn:microsoft.com/office/officeart/2005/8/layout/cycle8"/>
    <dgm:cxn modelId="{2147212D-F10B-4631-AB49-32E8AD1271F5}" type="presParOf" srcId="{E24CDF3C-FE82-4F05-B87D-0CEAFEC28250}" destId="{49370CD1-DBAB-4DC3-BF08-0C89AEE27D99}" srcOrd="10" destOrd="0" presId="urn:microsoft.com/office/officeart/2005/8/layout/cycle8"/>
    <dgm:cxn modelId="{81751D48-580E-45FF-8C76-E7D3A553536A}" type="presParOf" srcId="{E24CDF3C-FE82-4F05-B87D-0CEAFEC28250}" destId="{90198B4D-DD3F-4749-A48E-3A946C0C6BE8}" srcOrd="11" destOrd="0" presId="urn:microsoft.com/office/officeart/2005/8/layout/cycle8"/>
    <dgm:cxn modelId="{1D19B028-8CB9-4597-95AB-85EBE1B195ED}" type="presParOf" srcId="{E24CDF3C-FE82-4F05-B87D-0CEAFEC28250}" destId="{5CFE101C-6D45-47DE-93E4-47E2DB3C12DA}" srcOrd="12" destOrd="0" presId="urn:microsoft.com/office/officeart/2005/8/layout/cycle8"/>
    <dgm:cxn modelId="{96BFB8E6-BDB4-40BD-A40F-8034DD0E9770}" type="presParOf" srcId="{E24CDF3C-FE82-4F05-B87D-0CEAFEC28250}" destId="{390596AF-0115-4696-8744-A8E0F9EA8F34}" srcOrd="13" destOrd="0" presId="urn:microsoft.com/office/officeart/2005/8/layout/cycle8"/>
    <dgm:cxn modelId="{3C73B1EC-9318-4220-8481-7CFF0CF79B9E}" type="presParOf" srcId="{E24CDF3C-FE82-4F05-B87D-0CEAFEC28250}" destId="{38F5808D-D8D1-4FA2-A87F-AE0531E9803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</a:t>
          </a:r>
          <a:br>
            <a:rPr lang="es-MX" sz="1400" b="1" dirty="0">
              <a:latin typeface="+mj-lt"/>
            </a:rPr>
          </a:br>
          <a:r>
            <a:rPr lang="es-MX" sz="1400" b="1" dirty="0">
              <a:latin typeface="+mj-lt"/>
            </a:rPr>
            <a:t>del Negocio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400" dirty="0">
              <a:latin typeface="+mj-lt"/>
            </a:rPr>
            <a:t>Ustedes - Expertos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de los datos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1 - 3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Preparación de los datos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3 – 6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Modelado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Evaluación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Despliegue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Todos los módulos.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Aplicaciones</a:t>
          </a:r>
          <a:endParaRPr lang="en-US" sz="14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dirty="0">
              <a:solidFill>
                <a:srgbClr val="002060"/>
              </a:solidFill>
              <a:latin typeface="+mj-lt"/>
            </a:rPr>
            <a:t>)</a:t>
          </a:r>
          <a:endParaRPr lang="en-US" sz="14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</a:t>
          </a:r>
          <a:br>
            <a:rPr lang="es-MX" sz="1400" b="1" dirty="0">
              <a:latin typeface="+mj-lt"/>
            </a:rPr>
          </a:br>
          <a:r>
            <a:rPr lang="es-MX" sz="1400" b="1" dirty="0">
              <a:latin typeface="+mj-lt"/>
            </a:rPr>
            <a:t>del Negocio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400" dirty="0">
              <a:latin typeface="+mj-lt"/>
            </a:rPr>
            <a:t>Ustedes - Expertos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de los datos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1 - 3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Preparación de los datos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kern="1200" dirty="0">
              <a:latin typeface="+mj-lt"/>
            </a:rPr>
            <a:t>Módulo 3 – 6</a:t>
          </a:r>
          <a:endParaRPr lang="en-US" sz="1400" kern="12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559C44A-BFD1-8B4A-94F6-757B62F4F21A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22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22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1C05D370-889C-0848-B706-73DFC1F5CD59}" type="parTrans" cxnId="{0D65C6AF-16A2-0849-9DE9-4B3743631BF4}">
      <dgm:prSet/>
      <dgm:spPr/>
      <dgm:t>
        <a:bodyPr/>
        <a:lstStyle/>
        <a:p>
          <a:endParaRPr lang="en-US"/>
        </a:p>
      </dgm:t>
    </dgm:pt>
    <dgm:pt modelId="{F7C5E7C5-3A63-C74D-8529-B2B7786D74FE}" type="sibTrans" cxnId="{0D65C6AF-16A2-0849-9DE9-4B3743631BF4}">
      <dgm:prSet/>
      <dgm:spPr/>
      <dgm:t>
        <a:bodyPr/>
        <a:lstStyle/>
        <a:p>
          <a:endParaRPr lang="en-US"/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0BC3E15B-4782-1A47-96EA-04A795808C6B}" type="presOf" srcId="{4559C44A-BFD1-8B4A-94F6-757B62F4F21A}" destId="{30FACBEA-7B16-4A07-BE16-D36F76F285F3}" srcOrd="0" destOrd="1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0D65C6AF-16A2-0849-9DE9-4B3743631BF4}" srcId="{36497360-7E69-4CA2-9F87-C4C13F046C78}" destId="{4559C44A-BFD1-8B4A-94F6-757B62F4F21A}" srcOrd="1" destOrd="0" parTransId="{1C05D370-889C-0848-B706-73DFC1F5CD59}" sibTransId="{F7C5E7C5-3A63-C74D-8529-B2B7786D74FE}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Modelado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Evaluación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Despliegue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Todos los módulos.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Aplicaciones</a:t>
          </a:r>
          <a:endParaRPr lang="en-US" sz="14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dirty="0">
              <a:solidFill>
                <a:srgbClr val="002060"/>
              </a:solidFill>
              <a:latin typeface="+mj-lt"/>
            </a:rPr>
            <a:t>)</a:t>
          </a:r>
          <a:endParaRPr lang="en-US" sz="14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BA2E6-A2CF-45E0-B58E-245F620BCE46}">
      <dsp:nvSpPr>
        <dsp:cNvPr id="0" name=""/>
        <dsp:cNvSpPr/>
      </dsp:nvSpPr>
      <dsp:spPr>
        <a:xfrm>
          <a:off x="1958822" y="303453"/>
          <a:ext cx="3552444" cy="3552444"/>
        </a:xfrm>
        <a:prstGeom prst="pie">
          <a:avLst>
            <a:gd name="adj1" fmla="val 16200000"/>
            <a:gd name="adj2" fmla="val 180000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chemeClr val="bg1"/>
              </a:solidFill>
            </a:rPr>
            <a:t>Tema 1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3831045" y="1056232"/>
        <a:ext cx="1268730" cy="1057275"/>
      </dsp:txXfrm>
    </dsp:sp>
    <dsp:sp modelId="{1AAD872D-45F3-48A5-B653-9212906E77FE}">
      <dsp:nvSpPr>
        <dsp:cNvPr id="0" name=""/>
        <dsp:cNvSpPr/>
      </dsp:nvSpPr>
      <dsp:spPr>
        <a:xfrm>
          <a:off x="1885659" y="401764"/>
          <a:ext cx="3552444" cy="355244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15 minutos </a:t>
          </a:r>
          <a:r>
            <a:rPr lang="es-MX" sz="1600" kern="1200" dirty="0"/>
            <a:t>(Código)</a:t>
          </a:r>
          <a:endParaRPr lang="en-US" sz="1800" kern="1200" dirty="0"/>
        </a:p>
      </dsp:txBody>
      <dsp:txXfrm>
        <a:off x="2731479" y="2706624"/>
        <a:ext cx="1903095" cy="930402"/>
      </dsp:txXfrm>
    </dsp:sp>
    <dsp:sp modelId="{E044516A-C9E1-438D-8BBA-79702A7377A5}">
      <dsp:nvSpPr>
        <dsp:cNvPr id="0" name=""/>
        <dsp:cNvSpPr/>
      </dsp:nvSpPr>
      <dsp:spPr>
        <a:xfrm>
          <a:off x="1812495" y="274891"/>
          <a:ext cx="3552444" cy="355244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10 minutos </a:t>
          </a:r>
          <a:r>
            <a:rPr lang="es-MX" sz="1600" b="0" kern="1200" dirty="0"/>
            <a:t>(Pregunta / Reflexión)</a:t>
          </a:r>
          <a:endParaRPr lang="en-US" sz="1800" b="0" kern="1200" dirty="0"/>
        </a:p>
      </dsp:txBody>
      <dsp:txXfrm>
        <a:off x="2223987" y="1027671"/>
        <a:ext cx="1268730" cy="1057275"/>
      </dsp:txXfrm>
    </dsp:sp>
    <dsp:sp modelId="{5CFE101C-6D45-47DE-93E4-47E2DB3C12DA}">
      <dsp:nvSpPr>
        <dsp:cNvPr id="0" name=""/>
        <dsp:cNvSpPr/>
      </dsp:nvSpPr>
      <dsp:spPr>
        <a:xfrm>
          <a:off x="1739202" y="83539"/>
          <a:ext cx="3992270" cy="399227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0596AF-0115-4696-8744-A8E0F9EA8F34}">
      <dsp:nvSpPr>
        <dsp:cNvPr id="0" name=""/>
        <dsp:cNvSpPr/>
      </dsp:nvSpPr>
      <dsp:spPr>
        <a:xfrm>
          <a:off x="1665745" y="181626"/>
          <a:ext cx="3992270" cy="399227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F5808D-D8D1-4FA2-A87F-AE0531E9803A}">
      <dsp:nvSpPr>
        <dsp:cNvPr id="0" name=""/>
        <dsp:cNvSpPr/>
      </dsp:nvSpPr>
      <dsp:spPr>
        <a:xfrm>
          <a:off x="1592289" y="54978"/>
          <a:ext cx="3992270" cy="399227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BA2E6-A2CF-45E0-B58E-245F620BCE46}">
      <dsp:nvSpPr>
        <dsp:cNvPr id="0" name=""/>
        <dsp:cNvSpPr/>
      </dsp:nvSpPr>
      <dsp:spPr>
        <a:xfrm>
          <a:off x="1958822" y="303453"/>
          <a:ext cx="3552444" cy="3552444"/>
        </a:xfrm>
        <a:prstGeom prst="pie">
          <a:avLst>
            <a:gd name="adj1" fmla="val 16200000"/>
            <a:gd name="adj2" fmla="val 180000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chemeClr val="bg1"/>
              </a:solidFill>
            </a:rPr>
            <a:t>Tema 2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3831045" y="1056232"/>
        <a:ext cx="1268730" cy="1057275"/>
      </dsp:txXfrm>
    </dsp:sp>
    <dsp:sp modelId="{1AAD872D-45F3-48A5-B653-9212906E77FE}">
      <dsp:nvSpPr>
        <dsp:cNvPr id="0" name=""/>
        <dsp:cNvSpPr/>
      </dsp:nvSpPr>
      <dsp:spPr>
        <a:xfrm>
          <a:off x="1885659" y="401764"/>
          <a:ext cx="3552444" cy="355244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15 minutos </a:t>
          </a:r>
          <a:r>
            <a:rPr lang="es-MX" sz="1600" kern="1200" dirty="0"/>
            <a:t>(Código)</a:t>
          </a:r>
          <a:endParaRPr lang="en-US" sz="1800" kern="1200" dirty="0"/>
        </a:p>
      </dsp:txBody>
      <dsp:txXfrm>
        <a:off x="2731479" y="2706624"/>
        <a:ext cx="1903095" cy="930402"/>
      </dsp:txXfrm>
    </dsp:sp>
    <dsp:sp modelId="{E044516A-C9E1-438D-8BBA-79702A7377A5}">
      <dsp:nvSpPr>
        <dsp:cNvPr id="0" name=""/>
        <dsp:cNvSpPr/>
      </dsp:nvSpPr>
      <dsp:spPr>
        <a:xfrm>
          <a:off x="1812495" y="274891"/>
          <a:ext cx="3552444" cy="355244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10 minutos </a:t>
          </a:r>
          <a:r>
            <a:rPr lang="es-MX" sz="1600" b="0" kern="1200" dirty="0"/>
            <a:t>(Pregunta / Reflexión)</a:t>
          </a:r>
          <a:endParaRPr lang="en-US" sz="1800" b="0" kern="1200" dirty="0"/>
        </a:p>
      </dsp:txBody>
      <dsp:txXfrm>
        <a:off x="2223987" y="1027671"/>
        <a:ext cx="1268730" cy="1057275"/>
      </dsp:txXfrm>
    </dsp:sp>
    <dsp:sp modelId="{5CFE101C-6D45-47DE-93E4-47E2DB3C12DA}">
      <dsp:nvSpPr>
        <dsp:cNvPr id="0" name=""/>
        <dsp:cNvSpPr/>
      </dsp:nvSpPr>
      <dsp:spPr>
        <a:xfrm>
          <a:off x="1739202" y="83539"/>
          <a:ext cx="3992270" cy="399227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0596AF-0115-4696-8744-A8E0F9EA8F34}">
      <dsp:nvSpPr>
        <dsp:cNvPr id="0" name=""/>
        <dsp:cNvSpPr/>
      </dsp:nvSpPr>
      <dsp:spPr>
        <a:xfrm>
          <a:off x="1665745" y="181626"/>
          <a:ext cx="3992270" cy="399227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F5808D-D8D1-4FA2-A87F-AE0531E9803A}">
      <dsp:nvSpPr>
        <dsp:cNvPr id="0" name=""/>
        <dsp:cNvSpPr/>
      </dsp:nvSpPr>
      <dsp:spPr>
        <a:xfrm>
          <a:off x="1592289" y="54978"/>
          <a:ext cx="3992270" cy="399227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BA2E6-A2CF-45E0-B58E-245F620BCE46}">
      <dsp:nvSpPr>
        <dsp:cNvPr id="0" name=""/>
        <dsp:cNvSpPr/>
      </dsp:nvSpPr>
      <dsp:spPr>
        <a:xfrm>
          <a:off x="1958822" y="303453"/>
          <a:ext cx="3552444" cy="3552444"/>
        </a:xfrm>
        <a:prstGeom prst="pie">
          <a:avLst>
            <a:gd name="adj1" fmla="val 16200000"/>
            <a:gd name="adj2" fmla="val 1800000"/>
          </a:avLst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solidFill>
                <a:schemeClr val="bg1"/>
              </a:solidFill>
            </a:rPr>
            <a:t>Tema 3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3831045" y="1056232"/>
        <a:ext cx="1268730" cy="1057275"/>
      </dsp:txXfrm>
    </dsp:sp>
    <dsp:sp modelId="{1AAD872D-45F3-48A5-B653-9212906E77FE}">
      <dsp:nvSpPr>
        <dsp:cNvPr id="0" name=""/>
        <dsp:cNvSpPr/>
      </dsp:nvSpPr>
      <dsp:spPr>
        <a:xfrm>
          <a:off x="1885659" y="401764"/>
          <a:ext cx="3552444" cy="355244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15 minutos </a:t>
          </a:r>
          <a:r>
            <a:rPr lang="es-MX" sz="1600" kern="1200" dirty="0"/>
            <a:t>(Código)</a:t>
          </a:r>
          <a:endParaRPr lang="en-US" sz="1800" kern="1200" dirty="0"/>
        </a:p>
      </dsp:txBody>
      <dsp:txXfrm>
        <a:off x="2731479" y="2706624"/>
        <a:ext cx="1903095" cy="930402"/>
      </dsp:txXfrm>
    </dsp:sp>
    <dsp:sp modelId="{E044516A-C9E1-438D-8BBA-79702A7377A5}">
      <dsp:nvSpPr>
        <dsp:cNvPr id="0" name=""/>
        <dsp:cNvSpPr/>
      </dsp:nvSpPr>
      <dsp:spPr>
        <a:xfrm>
          <a:off x="1812495" y="274891"/>
          <a:ext cx="3552444" cy="355244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10 minutos </a:t>
          </a:r>
          <a:r>
            <a:rPr lang="es-MX" sz="1600" b="0" kern="1200" dirty="0"/>
            <a:t>(Pregunta / Reflexión)</a:t>
          </a:r>
          <a:endParaRPr lang="en-US" sz="1800" b="0" kern="1200" dirty="0"/>
        </a:p>
      </dsp:txBody>
      <dsp:txXfrm>
        <a:off x="2223987" y="1027671"/>
        <a:ext cx="1268730" cy="1057275"/>
      </dsp:txXfrm>
    </dsp:sp>
    <dsp:sp modelId="{5CFE101C-6D45-47DE-93E4-47E2DB3C12DA}">
      <dsp:nvSpPr>
        <dsp:cNvPr id="0" name=""/>
        <dsp:cNvSpPr/>
      </dsp:nvSpPr>
      <dsp:spPr>
        <a:xfrm>
          <a:off x="1739202" y="83539"/>
          <a:ext cx="3992270" cy="399227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0596AF-0115-4696-8744-A8E0F9EA8F34}">
      <dsp:nvSpPr>
        <dsp:cNvPr id="0" name=""/>
        <dsp:cNvSpPr/>
      </dsp:nvSpPr>
      <dsp:spPr>
        <a:xfrm>
          <a:off x="1665745" y="181626"/>
          <a:ext cx="3992270" cy="399227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F5808D-D8D1-4FA2-A87F-AE0531E9803A}">
      <dsp:nvSpPr>
        <dsp:cNvPr id="0" name=""/>
        <dsp:cNvSpPr/>
      </dsp:nvSpPr>
      <dsp:spPr>
        <a:xfrm>
          <a:off x="1592289" y="54978"/>
          <a:ext cx="3992270" cy="399227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</a:t>
          </a:r>
          <a:br>
            <a:rPr lang="es-MX" sz="1400" b="1" kern="1200" dirty="0">
              <a:latin typeface="+mj-lt"/>
            </a:rPr>
          </a:br>
          <a:r>
            <a:rPr lang="es-MX" sz="1400" b="1" kern="1200" dirty="0">
              <a:latin typeface="+mj-lt"/>
            </a:rPr>
            <a:t>del Negocio</a:t>
          </a:r>
          <a:endParaRPr lang="en-US" sz="1400" b="1" kern="1200" dirty="0">
            <a:latin typeface="+mj-lt"/>
          </a:endParaRPr>
        </a:p>
      </dsp:txBody>
      <dsp:txXfrm>
        <a:off x="1984" y="3691"/>
        <a:ext cx="1934730" cy="507368"/>
      </dsp:txXfrm>
    </dsp:sp>
    <dsp:sp modelId="{911EED83-D14D-476F-9B21-002ED94EC09A}">
      <dsp:nvSpPr>
        <dsp:cNvPr id="0" name=""/>
        <dsp:cNvSpPr/>
      </dsp:nvSpPr>
      <dsp:spPr>
        <a:xfrm>
          <a:off x="1984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Ustedes - Expertos</a:t>
          </a:r>
          <a:endParaRPr lang="en-US" sz="1400" kern="1200" dirty="0">
            <a:latin typeface="+mj-lt"/>
          </a:endParaRPr>
        </a:p>
      </dsp:txBody>
      <dsp:txXfrm>
        <a:off x="1984" y="511059"/>
        <a:ext cx="1934730" cy="746639"/>
      </dsp:txXfrm>
    </dsp:sp>
    <dsp:sp modelId="{DA544ADA-6883-4821-B284-E70408F91279}">
      <dsp:nvSpPr>
        <dsp:cNvPr id="0" name=""/>
        <dsp:cNvSpPr/>
      </dsp:nvSpPr>
      <dsp:spPr>
        <a:xfrm>
          <a:off x="2207577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de los datos</a:t>
          </a:r>
          <a:endParaRPr lang="en-US" sz="1400" b="1" kern="1200" dirty="0">
            <a:latin typeface="+mj-lt"/>
          </a:endParaRPr>
        </a:p>
      </dsp:txBody>
      <dsp:txXfrm>
        <a:off x="2207577" y="3691"/>
        <a:ext cx="1934730" cy="507368"/>
      </dsp:txXfrm>
    </dsp:sp>
    <dsp:sp modelId="{AF08DC3C-2AB2-438E-A240-59BC8F681823}">
      <dsp:nvSpPr>
        <dsp:cNvPr id="0" name=""/>
        <dsp:cNvSpPr/>
      </dsp:nvSpPr>
      <dsp:spPr>
        <a:xfrm>
          <a:off x="2207577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1 - 3</a:t>
          </a:r>
          <a:endParaRPr lang="en-US" sz="1400" kern="1200" dirty="0">
            <a:latin typeface="+mj-lt"/>
          </a:endParaRPr>
        </a:p>
      </dsp:txBody>
      <dsp:txXfrm>
        <a:off x="2207577" y="511059"/>
        <a:ext cx="1934730" cy="746639"/>
      </dsp:txXfrm>
    </dsp:sp>
    <dsp:sp modelId="{10C8FF46-CAF0-49BF-BDFF-2393B926C63E}">
      <dsp:nvSpPr>
        <dsp:cNvPr id="0" name=""/>
        <dsp:cNvSpPr/>
      </dsp:nvSpPr>
      <dsp:spPr>
        <a:xfrm>
          <a:off x="4413170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Preparación de los datos</a:t>
          </a:r>
          <a:endParaRPr lang="en-US" sz="1400" b="1" kern="1200" dirty="0">
            <a:latin typeface="+mj-lt"/>
          </a:endParaRPr>
        </a:p>
      </dsp:txBody>
      <dsp:txXfrm>
        <a:off x="4413170" y="3691"/>
        <a:ext cx="1934730" cy="507368"/>
      </dsp:txXfrm>
    </dsp:sp>
    <dsp:sp modelId="{30FACBEA-7B16-4A07-BE16-D36F76F285F3}">
      <dsp:nvSpPr>
        <dsp:cNvPr id="0" name=""/>
        <dsp:cNvSpPr/>
      </dsp:nvSpPr>
      <dsp:spPr>
        <a:xfrm>
          <a:off x="4413170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3 – 6 </a:t>
          </a:r>
          <a:endParaRPr lang="en-US" sz="1400" kern="1200" dirty="0">
            <a:latin typeface="+mj-lt"/>
          </a:endParaRPr>
        </a:p>
      </dsp:txBody>
      <dsp:txXfrm>
        <a:off x="4413170" y="511059"/>
        <a:ext cx="1934730" cy="746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Modelado</a:t>
          </a:r>
          <a:endParaRPr lang="en-US" sz="1400" b="1" kern="1200" dirty="0">
            <a:latin typeface="+mj-lt"/>
          </a:endParaRPr>
        </a:p>
      </dsp:txBody>
      <dsp:txXfrm>
        <a:off x="1984" y="20199"/>
        <a:ext cx="1934730" cy="604800"/>
      </dsp:txXfrm>
    </dsp:sp>
    <dsp:sp modelId="{911EED83-D14D-476F-9B21-002ED94EC09A}">
      <dsp:nvSpPr>
        <dsp:cNvPr id="0" name=""/>
        <dsp:cNvSpPr/>
      </dsp:nvSpPr>
      <dsp:spPr>
        <a:xfrm>
          <a:off x="1984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1984" y="624999"/>
        <a:ext cx="1934730" cy="1037610"/>
      </dsp:txXfrm>
    </dsp:sp>
    <dsp:sp modelId="{DA544ADA-6883-4821-B284-E70408F91279}">
      <dsp:nvSpPr>
        <dsp:cNvPr id="0" name=""/>
        <dsp:cNvSpPr/>
      </dsp:nvSpPr>
      <dsp:spPr>
        <a:xfrm>
          <a:off x="2207577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Evaluación</a:t>
          </a:r>
          <a:endParaRPr lang="en-US" sz="1400" b="1" kern="1200" dirty="0">
            <a:latin typeface="+mj-lt"/>
          </a:endParaRPr>
        </a:p>
      </dsp:txBody>
      <dsp:txXfrm>
        <a:off x="2207577" y="20199"/>
        <a:ext cx="1934730" cy="604800"/>
      </dsp:txXfrm>
    </dsp:sp>
    <dsp:sp modelId="{AF08DC3C-2AB2-438E-A240-59BC8F681823}">
      <dsp:nvSpPr>
        <dsp:cNvPr id="0" name=""/>
        <dsp:cNvSpPr/>
      </dsp:nvSpPr>
      <dsp:spPr>
        <a:xfrm>
          <a:off x="2207577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2207577" y="624999"/>
        <a:ext cx="1934730" cy="1037610"/>
      </dsp:txXfrm>
    </dsp:sp>
    <dsp:sp modelId="{10C8FF46-CAF0-49BF-BDFF-2393B926C63E}">
      <dsp:nvSpPr>
        <dsp:cNvPr id="0" name=""/>
        <dsp:cNvSpPr/>
      </dsp:nvSpPr>
      <dsp:spPr>
        <a:xfrm>
          <a:off x="4413170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Despliegue</a:t>
          </a:r>
          <a:endParaRPr lang="en-US" sz="1400" b="1" kern="1200" dirty="0">
            <a:latin typeface="+mj-lt"/>
          </a:endParaRPr>
        </a:p>
      </dsp:txBody>
      <dsp:txXfrm>
        <a:off x="4413170" y="20199"/>
        <a:ext cx="1934730" cy="604800"/>
      </dsp:txXfrm>
    </dsp:sp>
    <dsp:sp modelId="{30FACBEA-7B16-4A07-BE16-D36F76F285F3}">
      <dsp:nvSpPr>
        <dsp:cNvPr id="0" name=""/>
        <dsp:cNvSpPr/>
      </dsp:nvSpPr>
      <dsp:spPr>
        <a:xfrm>
          <a:off x="4413170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Aplicaciones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kern="1200" dirty="0">
              <a:solidFill>
                <a:srgbClr val="002060"/>
              </a:solidFill>
              <a:latin typeface="+mj-lt"/>
            </a:rPr>
            <a:t>)</a:t>
          </a:r>
          <a:endParaRPr lang="en-US" sz="14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Todos los módulos. </a:t>
          </a:r>
          <a:endParaRPr lang="en-US" sz="1400" kern="1200" dirty="0">
            <a:latin typeface="+mj-lt"/>
          </a:endParaRPr>
        </a:p>
      </dsp:txBody>
      <dsp:txXfrm>
        <a:off x="4413170" y="624999"/>
        <a:ext cx="1934730" cy="10376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</a:t>
          </a:r>
          <a:br>
            <a:rPr lang="es-MX" sz="1400" b="1" kern="1200" dirty="0">
              <a:latin typeface="+mj-lt"/>
            </a:rPr>
          </a:br>
          <a:r>
            <a:rPr lang="es-MX" sz="1400" b="1" kern="1200" dirty="0">
              <a:latin typeface="+mj-lt"/>
            </a:rPr>
            <a:t>del Negocio</a:t>
          </a:r>
          <a:endParaRPr lang="en-US" sz="1400" b="1" kern="1200" dirty="0">
            <a:latin typeface="+mj-lt"/>
          </a:endParaRPr>
        </a:p>
      </dsp:txBody>
      <dsp:txXfrm>
        <a:off x="1984" y="3691"/>
        <a:ext cx="1934730" cy="507368"/>
      </dsp:txXfrm>
    </dsp:sp>
    <dsp:sp modelId="{911EED83-D14D-476F-9B21-002ED94EC09A}">
      <dsp:nvSpPr>
        <dsp:cNvPr id="0" name=""/>
        <dsp:cNvSpPr/>
      </dsp:nvSpPr>
      <dsp:spPr>
        <a:xfrm>
          <a:off x="1984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Ustedes - Expertos</a:t>
          </a:r>
          <a:endParaRPr lang="en-US" sz="1400" kern="1200" dirty="0">
            <a:latin typeface="+mj-lt"/>
          </a:endParaRPr>
        </a:p>
      </dsp:txBody>
      <dsp:txXfrm>
        <a:off x="1984" y="511059"/>
        <a:ext cx="1934730" cy="746639"/>
      </dsp:txXfrm>
    </dsp:sp>
    <dsp:sp modelId="{DA544ADA-6883-4821-B284-E70408F91279}">
      <dsp:nvSpPr>
        <dsp:cNvPr id="0" name=""/>
        <dsp:cNvSpPr/>
      </dsp:nvSpPr>
      <dsp:spPr>
        <a:xfrm>
          <a:off x="2207577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de los datos</a:t>
          </a:r>
          <a:endParaRPr lang="en-US" sz="1400" b="1" kern="1200" dirty="0">
            <a:latin typeface="+mj-lt"/>
          </a:endParaRPr>
        </a:p>
      </dsp:txBody>
      <dsp:txXfrm>
        <a:off x="2207577" y="3691"/>
        <a:ext cx="1934730" cy="507368"/>
      </dsp:txXfrm>
    </dsp:sp>
    <dsp:sp modelId="{AF08DC3C-2AB2-438E-A240-59BC8F681823}">
      <dsp:nvSpPr>
        <dsp:cNvPr id="0" name=""/>
        <dsp:cNvSpPr/>
      </dsp:nvSpPr>
      <dsp:spPr>
        <a:xfrm>
          <a:off x="2207577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1 - 3</a:t>
          </a:r>
          <a:endParaRPr lang="en-US" sz="1400" kern="1200" dirty="0">
            <a:latin typeface="+mj-lt"/>
          </a:endParaRPr>
        </a:p>
      </dsp:txBody>
      <dsp:txXfrm>
        <a:off x="2207577" y="511059"/>
        <a:ext cx="1934730" cy="746639"/>
      </dsp:txXfrm>
    </dsp:sp>
    <dsp:sp modelId="{10C8FF46-CAF0-49BF-BDFF-2393B926C63E}">
      <dsp:nvSpPr>
        <dsp:cNvPr id="0" name=""/>
        <dsp:cNvSpPr/>
      </dsp:nvSpPr>
      <dsp:spPr>
        <a:xfrm>
          <a:off x="4413170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Preparación de los datos</a:t>
          </a:r>
          <a:endParaRPr lang="en-US" sz="1400" b="1" kern="1200" dirty="0">
            <a:latin typeface="+mj-lt"/>
          </a:endParaRPr>
        </a:p>
      </dsp:txBody>
      <dsp:txXfrm>
        <a:off x="4413170" y="3691"/>
        <a:ext cx="1934730" cy="507368"/>
      </dsp:txXfrm>
    </dsp:sp>
    <dsp:sp modelId="{30FACBEA-7B16-4A07-BE16-D36F76F285F3}">
      <dsp:nvSpPr>
        <dsp:cNvPr id="0" name=""/>
        <dsp:cNvSpPr/>
      </dsp:nvSpPr>
      <dsp:spPr>
        <a:xfrm>
          <a:off x="4413170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3 – 6</a:t>
          </a:r>
          <a:endParaRPr lang="en-US" sz="1400" kern="1200" dirty="0"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22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22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4413170" y="511059"/>
        <a:ext cx="1934730" cy="7466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Modelado</a:t>
          </a:r>
          <a:endParaRPr lang="en-US" sz="1400" b="1" kern="1200" dirty="0">
            <a:latin typeface="+mj-lt"/>
          </a:endParaRPr>
        </a:p>
      </dsp:txBody>
      <dsp:txXfrm>
        <a:off x="1984" y="20199"/>
        <a:ext cx="1934730" cy="604800"/>
      </dsp:txXfrm>
    </dsp:sp>
    <dsp:sp modelId="{911EED83-D14D-476F-9B21-002ED94EC09A}">
      <dsp:nvSpPr>
        <dsp:cNvPr id="0" name=""/>
        <dsp:cNvSpPr/>
      </dsp:nvSpPr>
      <dsp:spPr>
        <a:xfrm>
          <a:off x="1984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1984" y="624999"/>
        <a:ext cx="1934730" cy="1037610"/>
      </dsp:txXfrm>
    </dsp:sp>
    <dsp:sp modelId="{DA544ADA-6883-4821-B284-E70408F91279}">
      <dsp:nvSpPr>
        <dsp:cNvPr id="0" name=""/>
        <dsp:cNvSpPr/>
      </dsp:nvSpPr>
      <dsp:spPr>
        <a:xfrm>
          <a:off x="2207577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Evaluación</a:t>
          </a:r>
          <a:endParaRPr lang="en-US" sz="1400" b="1" kern="1200" dirty="0">
            <a:latin typeface="+mj-lt"/>
          </a:endParaRPr>
        </a:p>
      </dsp:txBody>
      <dsp:txXfrm>
        <a:off x="2207577" y="20199"/>
        <a:ext cx="1934730" cy="604800"/>
      </dsp:txXfrm>
    </dsp:sp>
    <dsp:sp modelId="{AF08DC3C-2AB2-438E-A240-59BC8F681823}">
      <dsp:nvSpPr>
        <dsp:cNvPr id="0" name=""/>
        <dsp:cNvSpPr/>
      </dsp:nvSpPr>
      <dsp:spPr>
        <a:xfrm>
          <a:off x="2207577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2207577" y="624999"/>
        <a:ext cx="1934730" cy="1037610"/>
      </dsp:txXfrm>
    </dsp:sp>
    <dsp:sp modelId="{10C8FF46-CAF0-49BF-BDFF-2393B926C63E}">
      <dsp:nvSpPr>
        <dsp:cNvPr id="0" name=""/>
        <dsp:cNvSpPr/>
      </dsp:nvSpPr>
      <dsp:spPr>
        <a:xfrm>
          <a:off x="4413170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Despliegue</a:t>
          </a:r>
          <a:endParaRPr lang="en-US" sz="1400" b="1" kern="1200" dirty="0">
            <a:latin typeface="+mj-lt"/>
          </a:endParaRPr>
        </a:p>
      </dsp:txBody>
      <dsp:txXfrm>
        <a:off x="4413170" y="20199"/>
        <a:ext cx="1934730" cy="604800"/>
      </dsp:txXfrm>
    </dsp:sp>
    <dsp:sp modelId="{30FACBEA-7B16-4A07-BE16-D36F76F285F3}">
      <dsp:nvSpPr>
        <dsp:cNvPr id="0" name=""/>
        <dsp:cNvSpPr/>
      </dsp:nvSpPr>
      <dsp:spPr>
        <a:xfrm>
          <a:off x="4413170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Aplicaciones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kern="1200" dirty="0">
              <a:solidFill>
                <a:srgbClr val="002060"/>
              </a:solidFill>
              <a:latin typeface="+mj-lt"/>
            </a:rPr>
            <a:t>)</a:t>
          </a:r>
          <a:endParaRPr lang="en-US" sz="14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Todos los módulos. </a:t>
          </a:r>
          <a:endParaRPr lang="en-US" sz="1400" kern="1200" dirty="0">
            <a:latin typeface="+mj-lt"/>
          </a:endParaRPr>
        </a:p>
      </dsp:txBody>
      <dsp:txXfrm>
        <a:off x="4413170" y="624999"/>
        <a:ext cx="1934730" cy="103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E08E6-040A-491B-826B-95A78CB19F6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923E6-AD44-412C-B938-FBC02CE7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53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581A3-3080-490E-92B7-C7EE6E53ED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70FB4-E673-45C6-86AB-890CEFBB0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2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99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https://www.menti.com/48tbnuuh8q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https://www.ibm.com/docs/es/spss-modeler/SaaS?topic=dm-crisp-help-overview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https://www.ibm.com/docs/es/spss-modeler/SaaS?topic=dm-crisp-help-overview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2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9FC8CFF-B2F6-41EC-BF44-8C145CE580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D8182F6-9C3D-4991-BD2A-27B5641AB034}"/>
              </a:ext>
            </a:extLst>
          </p:cNvPr>
          <p:cNvSpPr/>
          <p:nvPr userDrawn="1"/>
        </p:nvSpPr>
        <p:spPr>
          <a:xfrm>
            <a:off x="0" y="-1"/>
            <a:ext cx="12174555" cy="685800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FE39CF9-5704-462E-8A4E-78125A061EA3}"/>
              </a:ext>
            </a:extLst>
          </p:cNvPr>
          <p:cNvSpPr/>
          <p:nvPr userDrawn="1"/>
        </p:nvSpPr>
        <p:spPr>
          <a:xfrm>
            <a:off x="914408" y="5500450"/>
            <a:ext cx="11260147" cy="120178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803676-E9A9-4C3D-98E3-619651175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852" y="5571744"/>
            <a:ext cx="10918772" cy="598227"/>
          </a:xfrm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A9C484F-842F-42CA-A817-93FD4B5B9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53" y="6320646"/>
            <a:ext cx="10918771" cy="3320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5845A05-C0F7-4A67-AAA2-7BAD872C5C3F}"/>
              </a:ext>
            </a:extLst>
          </p:cNvPr>
          <p:cNvCxnSpPr>
            <a:cxnSpLocks/>
          </p:cNvCxnSpPr>
          <p:nvPr userDrawn="1"/>
        </p:nvCxnSpPr>
        <p:spPr>
          <a:xfrm>
            <a:off x="893981" y="5383209"/>
            <a:ext cx="0" cy="1321967"/>
          </a:xfrm>
          <a:prstGeom prst="line">
            <a:avLst/>
          </a:prstGeom>
          <a:ln w="25400">
            <a:solidFill>
              <a:srgbClr val="FC815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19">
            <a:extLst>
              <a:ext uri="{FF2B5EF4-FFF2-40B4-BE49-F238E27FC236}">
                <a16:creationId xmlns:a16="http://schemas.microsoft.com/office/drawing/2014/main" id="{70BDBFDC-8A45-473F-A523-8E4B757B9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95" y="261750"/>
            <a:ext cx="4608434" cy="8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851150" cy="6858000"/>
          </a:xfrm>
          <a:prstGeom prst="rect">
            <a:avLst/>
          </a:prstGeom>
          <a:effectLst>
            <a:outerShdw blurRad="292100" dist="38100" dir="2700000" algn="tl" rotWithShape="0">
              <a:prstClr val="black">
                <a:alpha val="71000"/>
              </a:prstClr>
            </a:outerShdw>
          </a:effectLst>
        </p:spPr>
      </p:pic>
      <p:sp>
        <p:nvSpPr>
          <p:cNvPr id="14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6717569" y="2158958"/>
            <a:ext cx="671017" cy="418676"/>
          </a:xfrm>
          <a:prstGeom prst="triangle">
            <a:avLst/>
          </a:prstGeom>
          <a:solidFill>
            <a:srgbClr val="7B6B7F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Rectangle 14"/>
          <p:cNvSpPr/>
          <p:nvPr userDrawn="1"/>
        </p:nvSpPr>
        <p:spPr>
          <a:xfrm>
            <a:off x="-7869" y="0"/>
            <a:ext cx="6864097" cy="6858000"/>
          </a:xfrm>
          <a:prstGeom prst="rect">
            <a:avLst/>
          </a:prstGeom>
          <a:solidFill>
            <a:srgbClr val="0F17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697208" y="1255776"/>
            <a:ext cx="3882357" cy="213040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s-ES_tradnl" dirty="0"/>
            </a:lvl1pPr>
          </a:lstStyle>
          <a:p>
            <a:pPr lvl="0"/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idx="1"/>
          </p:nvPr>
        </p:nvSpPr>
        <p:spPr>
          <a:xfrm>
            <a:off x="7684508" y="3572257"/>
            <a:ext cx="3882357" cy="29706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729" y="6061478"/>
            <a:ext cx="2861475" cy="50236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92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6717569" y="2158958"/>
            <a:ext cx="671017" cy="418676"/>
          </a:xfrm>
          <a:prstGeom prst="triangle">
            <a:avLst/>
          </a:prstGeom>
          <a:solidFill>
            <a:srgbClr val="002060"/>
          </a:solidFill>
          <a:ln>
            <a:noFill/>
          </a:ln>
          <a:effectLst>
            <a:outerShdw blurRad="241300" dist="38100" sx="106000" sy="106000" algn="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3" y="0"/>
            <a:ext cx="686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 userDrawn="1"/>
        </p:nvSpPr>
        <p:spPr>
          <a:xfrm>
            <a:off x="4323" y="0"/>
            <a:ext cx="6864097" cy="6858000"/>
          </a:xfrm>
          <a:prstGeom prst="rect">
            <a:avLst/>
          </a:prstGeom>
          <a:solidFill>
            <a:srgbClr val="0F17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7697208" y="1255776"/>
            <a:ext cx="3882357" cy="213040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s-ES_tradnl" dirty="0"/>
            </a:lvl1pPr>
          </a:lstStyle>
          <a:p>
            <a:pPr lvl="0"/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16" name="Marcador de texto 2"/>
          <p:cNvSpPr>
            <a:spLocks noGrp="1"/>
          </p:cNvSpPr>
          <p:nvPr>
            <p:ph type="body" idx="1"/>
          </p:nvPr>
        </p:nvSpPr>
        <p:spPr>
          <a:xfrm>
            <a:off x="7684508" y="3572257"/>
            <a:ext cx="3882357" cy="29706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28143" y="5768727"/>
            <a:ext cx="3331923" cy="743712"/>
            <a:chOff x="9066821" y="463084"/>
            <a:chExt cx="3331923" cy="743712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066821" y="463084"/>
              <a:ext cx="3331923" cy="743712"/>
            </a:xfrm>
            <a:prstGeom prst="rect">
              <a:avLst/>
            </a:prstGeom>
            <a:solidFill>
              <a:schemeClr val="bg1">
                <a:lumMod val="6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4210" y="568182"/>
              <a:ext cx="2861475" cy="502369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748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5964" y="1255776"/>
            <a:ext cx="5035295" cy="2130401"/>
          </a:xfrm>
        </p:spPr>
        <p:txBody>
          <a:bodyPr anchor="ctr">
            <a:noAutofit/>
          </a:bodyPr>
          <a:lstStyle>
            <a:lvl1pPr algn="l">
              <a:lnSpc>
                <a:spcPts val="3200"/>
              </a:lnSpc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3264" y="3998975"/>
            <a:ext cx="5035295" cy="254395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850" y="250903"/>
            <a:ext cx="2853529" cy="500605"/>
          </a:xfrm>
          <a:prstGeom prst="rect">
            <a:avLst/>
          </a:prstGeom>
        </p:spPr>
      </p:pic>
      <p:sp>
        <p:nvSpPr>
          <p:cNvPr id="7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5205761" y="2158958"/>
            <a:ext cx="671017" cy="418676"/>
          </a:xfrm>
          <a:prstGeom prst="triangle">
            <a:avLst/>
          </a:prstGeom>
          <a:solidFill>
            <a:srgbClr val="33A6E7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2544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748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5964" y="1255776"/>
            <a:ext cx="5035295" cy="2130401"/>
          </a:xfrm>
        </p:spPr>
        <p:txBody>
          <a:bodyPr anchor="ctr">
            <a:noAutofit/>
          </a:bodyPr>
          <a:lstStyle>
            <a:lvl1pPr algn="l">
              <a:lnSpc>
                <a:spcPts val="3200"/>
              </a:lnSpc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3264" y="3998975"/>
            <a:ext cx="5035295" cy="254395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0"/>
            <a:ext cx="5425440" cy="6858000"/>
          </a:xfrm>
          <a:prstGeom prst="rect">
            <a:avLst/>
          </a:prstGeom>
          <a:gradFill flip="none" rotWithShape="1">
            <a:gsLst>
              <a:gs pos="47800">
                <a:srgbClr val="1A1826"/>
              </a:gs>
              <a:gs pos="0">
                <a:srgbClr val="08080E"/>
              </a:gs>
              <a:gs pos="100000">
                <a:srgbClr val="05070B"/>
              </a:gs>
            </a:gsLst>
            <a:lin ang="0" scaled="1"/>
            <a:tileRect/>
          </a:gradFill>
          <a:ln>
            <a:noFill/>
          </a:ln>
          <a:effectLst>
            <a:outerShdw blurRad="190500" dist="38100" sx="101000" sy="101000" algn="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850" y="250903"/>
            <a:ext cx="2853529" cy="500605"/>
          </a:xfrm>
          <a:prstGeom prst="rect">
            <a:avLst/>
          </a:prstGeom>
        </p:spPr>
      </p:pic>
      <p:sp>
        <p:nvSpPr>
          <p:cNvPr id="7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5205761" y="2158958"/>
            <a:ext cx="671017" cy="418676"/>
          </a:xfrm>
          <a:prstGeom prst="triangle">
            <a:avLst/>
          </a:prstGeom>
          <a:solidFill>
            <a:srgbClr val="33A6E7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2397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700818" y="5331594"/>
            <a:ext cx="10747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Gracias | Programas</a:t>
            </a:r>
            <a:r>
              <a:rPr lang="es-MX" sz="5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LIVE</a:t>
            </a:r>
            <a:endParaRPr lang="es-MX" sz="5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530" y="-85652"/>
            <a:ext cx="12192000" cy="447803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2530" y="-85650"/>
            <a:ext cx="12202009" cy="4494364"/>
          </a:xfrm>
          <a:prstGeom prst="rect">
            <a:avLst/>
          </a:prstGeom>
          <a:gradFill flip="none" rotWithShape="1">
            <a:gsLst>
              <a:gs pos="47800">
                <a:srgbClr val="1A1826">
                  <a:alpha val="80000"/>
                </a:srgbClr>
              </a:gs>
              <a:gs pos="0">
                <a:srgbClr val="08080E">
                  <a:alpha val="80000"/>
                </a:srgbClr>
              </a:gs>
              <a:gs pos="100000">
                <a:srgbClr val="05070B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190500" dist="38100" sx="101000" sy="101000" algn="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MX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165" y="1835696"/>
            <a:ext cx="3808623" cy="6686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 userDrawn="1"/>
        </p:nvSpPr>
        <p:spPr>
          <a:xfrm>
            <a:off x="4184164" y="2658967"/>
            <a:ext cx="3808623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Tecnológico de Monterrey | 2021 </a:t>
            </a:r>
          </a:p>
          <a:p>
            <a:pPr algn="ctr"/>
            <a:endParaRPr lang="es-MX" sz="1200" dirty="0">
              <a:solidFill>
                <a:schemeClr val="bg1"/>
              </a:solidFill>
              <a:effectLst>
                <a:glow rad="101600">
                  <a:srgbClr val="00101F">
                    <a:alpha val="60000"/>
                  </a:srgbClr>
                </a:glow>
                <a:outerShdw blurRad="190500" dist="50800" dir="5400000" algn="ctr" rotWithShape="0">
                  <a:srgbClr val="08080E"/>
                </a:outerShdw>
              </a:effectLst>
            </a:endParaRPr>
          </a:p>
          <a:p>
            <a:pPr algn="ctr"/>
            <a:r>
              <a:rPr lang="es-MX" sz="120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Prohibida la reproducción total o parcial de esta obra sin expresa autorización del Tecnológico de Monterrey</a:t>
            </a:r>
            <a:r>
              <a:rPr lang="es-MX" sz="1200" baseline="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 </a:t>
            </a:r>
          </a:p>
        </p:txBody>
      </p:sp>
      <p:pic>
        <p:nvPicPr>
          <p:cNvPr id="8" name="Picture 6" descr="Picture 3">
            <a:extLst>
              <a:ext uri="{FF2B5EF4-FFF2-40B4-BE49-F238E27FC236}">
                <a16:creationId xmlns:a16="http://schemas.microsoft.com/office/drawing/2014/main" id="{845ABBFD-26B4-4D99-BC2D-8172EFA5C1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3760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788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0" name="Marcador de contenido 3"/>
          <p:cNvSpPr>
            <a:spLocks noGrp="1"/>
          </p:cNvSpPr>
          <p:nvPr>
            <p:ph sz="half" idx="2"/>
          </p:nvPr>
        </p:nvSpPr>
        <p:spPr>
          <a:xfrm>
            <a:off x="6047232" y="1368735"/>
            <a:ext cx="5557088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1pPr>
            <a:lvl2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2pPr>
            <a:lvl3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3pPr>
            <a:lvl4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4pPr>
            <a:lvl5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37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0" name="Marcador de contenido 3"/>
          <p:cNvSpPr>
            <a:spLocks noGrp="1"/>
          </p:cNvSpPr>
          <p:nvPr>
            <p:ph sz="half" idx="2"/>
          </p:nvPr>
        </p:nvSpPr>
        <p:spPr>
          <a:xfrm>
            <a:off x="5059680" y="1368735"/>
            <a:ext cx="6544640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dirty="0">
                <a:cs typeface="Verdana" charset="0"/>
              </a:defRPr>
            </a:lvl1pPr>
            <a:lvl2pPr>
              <a:defRPr lang="es-ES_tradnl" dirty="0">
                <a:cs typeface="Verdana" charset="0"/>
              </a:defRPr>
            </a:lvl2pPr>
            <a:lvl3pPr>
              <a:defRPr lang="es-ES_tradnl" dirty="0">
                <a:cs typeface="Verdana" charset="0"/>
              </a:defRPr>
            </a:lvl3pPr>
            <a:lvl4pPr>
              <a:defRPr lang="es-ES_tradnl" dirty="0">
                <a:cs typeface="Verdana" charset="0"/>
              </a:defRPr>
            </a:lvl4pPr>
            <a:lvl5pPr>
              <a:defRPr lang="es-ES_tradnl" dirty="0"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79863" y="1593394"/>
            <a:ext cx="11039708" cy="51090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00" dirty="0">
                <a:ea typeface="Verdana" charset="0"/>
                <a:cs typeface="Verdana" charset="0"/>
              </a:defRPr>
            </a:lvl1pPr>
            <a:lvl2pPr>
              <a:defRPr lang="en-US" sz="2200" dirty="0">
                <a:ea typeface="Verdana" charset="0"/>
                <a:cs typeface="Verdana" charset="0"/>
              </a:defRPr>
            </a:lvl2pPr>
            <a:lvl3pPr>
              <a:defRPr lang="en-US" sz="2200" dirty="0">
                <a:ea typeface="Verdana" charset="0"/>
                <a:cs typeface="Verdana" charset="0"/>
              </a:defRPr>
            </a:lvl3pPr>
            <a:lvl4pPr>
              <a:defRPr lang="en-US" sz="2200" dirty="0">
                <a:ea typeface="Verdana" charset="0"/>
                <a:cs typeface="Verdana" charset="0"/>
              </a:defRPr>
            </a:lvl4pPr>
            <a:lvl5pPr>
              <a:defRPr lang="en-US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Edit Master text styles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Second level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Third level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Fourth level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00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9863" y="1593394"/>
            <a:ext cx="11039708" cy="51090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00" dirty="0">
                <a:ea typeface="Verdana" charset="0"/>
                <a:cs typeface="Verdana" charset="0"/>
              </a:defRPr>
            </a:lvl1pPr>
            <a:lvl2pPr>
              <a:defRPr lang="en-US" sz="2200" dirty="0">
                <a:ea typeface="Verdana" charset="0"/>
                <a:cs typeface="Verdana" charset="0"/>
              </a:defRPr>
            </a:lvl2pPr>
            <a:lvl3pPr>
              <a:defRPr lang="en-US" sz="2200" dirty="0">
                <a:ea typeface="Verdana" charset="0"/>
                <a:cs typeface="Verdana" charset="0"/>
              </a:defRPr>
            </a:lvl3pPr>
            <a:lvl4pPr>
              <a:defRPr lang="en-US" sz="2200" dirty="0">
                <a:ea typeface="Verdana" charset="0"/>
                <a:cs typeface="Verdana" charset="0"/>
              </a:defRPr>
            </a:lvl4pPr>
            <a:lvl5pPr>
              <a:defRPr lang="en-US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Edit Master text styles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Second level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Third level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Fourth level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1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242816" y="325169"/>
            <a:ext cx="7584019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2060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22" y="379183"/>
            <a:ext cx="3138882" cy="5506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42816" y="325169"/>
            <a:ext cx="7584019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2060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22" y="379183"/>
            <a:ext cx="3138882" cy="550665"/>
          </a:xfrm>
          <a:prstGeom prst="rect">
            <a:avLst/>
          </a:prstGeom>
        </p:spPr>
      </p:pic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6047232" y="1368735"/>
            <a:ext cx="5557088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9685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40259" y="1608058"/>
            <a:ext cx="5181600" cy="47864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sz="half" idx="13"/>
          </p:nvPr>
        </p:nvSpPr>
        <p:spPr>
          <a:xfrm>
            <a:off x="6276595" y="1608058"/>
            <a:ext cx="5181600" cy="47864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637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2" r:id="rId2"/>
    <p:sldLayoutId id="2147483707" r:id="rId3"/>
    <p:sldLayoutId id="2147483705" r:id="rId4"/>
    <p:sldLayoutId id="2147483698" r:id="rId5"/>
    <p:sldLayoutId id="2147483715" r:id="rId6"/>
    <p:sldLayoutId id="2147483703" r:id="rId7"/>
    <p:sldLayoutId id="2147483706" r:id="rId8"/>
    <p:sldLayoutId id="2147483700" r:id="rId9"/>
    <p:sldLayoutId id="2147483716" r:id="rId10"/>
    <p:sldLayoutId id="2147483717" r:id="rId11"/>
    <p:sldLayoutId id="2147483713" r:id="rId12"/>
    <p:sldLayoutId id="2147483709" r:id="rId13"/>
    <p:sldLayoutId id="2147483712" r:id="rId14"/>
  </p:sldLayoutIdLst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rgbClr val="00206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hyperlink" Target="http://insideairbnb.com/get-the-data.html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5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3.sv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2.wdp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5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5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43.sv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5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microsoft.com/office/2007/relationships/hdphoto" Target="../media/hdphoto2.wdp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5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microsoft.com/office/2007/relationships/hdphoto" Target="../media/hdphoto2.wdp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hyperlink" Target="https://www.menti.com/48tbnuuh8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738C9A25-1B02-4EF2-BB3E-2667BF0BD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96712A-F9E3-4713-A0FA-5EBE2C7AA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3200" dirty="0"/>
              <a:t>Ingeniería de Características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DDE851-1AE7-4F0F-8B6D-B80D5A5B3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>
                <a:latin typeface="Century Gothic"/>
                <a:ea typeface="Verdana"/>
                <a:cs typeface="Verdana"/>
              </a:rPr>
              <a:t>Programas LIVE                                                   SS2 | Preparar para aplicar</a:t>
            </a:r>
          </a:p>
        </p:txBody>
      </p:sp>
    </p:spTree>
    <p:extLst>
      <p:ext uri="{BB962C8B-B14F-4D97-AF65-F5344CB8AC3E}">
        <p14:creationId xmlns:p14="http://schemas.microsoft.com/office/powerpoint/2010/main" val="113152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1143000"/>
            <a:ext cx="12192000" cy="5715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143000"/>
            <a:ext cx="121920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1. Integrar | Aprender + Profundizar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07" y="1660759"/>
            <a:ext cx="4026154" cy="4054241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7C9A9-77A9-0E40-969A-9D78AE5EF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24" b="26667"/>
          <a:stretch/>
        </p:blipFill>
        <p:spPr>
          <a:xfrm>
            <a:off x="5682568" y="1660759"/>
            <a:ext cx="6219825" cy="4142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DDAAB-4336-6444-B110-9811F32BE17E}"/>
              </a:ext>
            </a:extLst>
          </p:cNvPr>
          <p:cNvSpPr txBox="1"/>
          <p:nvPr/>
        </p:nvSpPr>
        <p:spPr>
          <a:xfrm>
            <a:off x="7642105" y="2593847"/>
            <a:ext cx="23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Aprende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A4E8D-D6AE-AE4C-BD21-086317E2D377}"/>
              </a:ext>
            </a:extLst>
          </p:cNvPr>
          <p:cNvSpPr txBox="1"/>
          <p:nvPr/>
        </p:nvSpPr>
        <p:spPr>
          <a:xfrm>
            <a:off x="7642105" y="3626234"/>
            <a:ext cx="23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Profundiza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9F56F-F7D3-E54D-A705-AC2F017B3676}"/>
              </a:ext>
            </a:extLst>
          </p:cNvPr>
          <p:cNvSpPr txBox="1"/>
          <p:nvPr/>
        </p:nvSpPr>
        <p:spPr>
          <a:xfrm>
            <a:off x="7512486" y="4743989"/>
            <a:ext cx="270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Aprende + Profundiza</a:t>
            </a:r>
          </a:p>
        </p:txBody>
      </p:sp>
      <p:pic>
        <p:nvPicPr>
          <p:cNvPr id="14" name="Picture 13" descr="Picture 3">
            <a:extLst>
              <a:ext uri="{FF2B5EF4-FFF2-40B4-BE49-F238E27FC236}">
                <a16:creationId xmlns:a16="http://schemas.microsoft.com/office/drawing/2014/main" id="{A45468F7-5FB5-F24F-A768-48AE56D1E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756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1. Integrar | Conexión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471" y="2197382"/>
            <a:ext cx="3917092" cy="37126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E20C8C-DFF4-4A11-8137-8B61F9283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1" b="9812"/>
          <a:stretch/>
        </p:blipFill>
        <p:spPr>
          <a:xfrm>
            <a:off x="6568195" y="2019186"/>
            <a:ext cx="3941309" cy="4069083"/>
          </a:xfrm>
          <a:prstGeom prst="rect">
            <a:avLst/>
          </a:prstGeom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C0E8B2CD-30A2-D240-921E-D8EDB0E7E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12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2953ED7-DE30-3243-BED4-EB754986E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65" b="13374"/>
          <a:stretch/>
        </p:blipFill>
        <p:spPr>
          <a:xfrm>
            <a:off x="5161827" y="2121706"/>
            <a:ext cx="6548394" cy="4411842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EBA1CFB-29AD-E24E-9FF7-1D51DEF79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1290" y="1515337"/>
            <a:ext cx="5557088" cy="606369"/>
          </a:xfrm>
        </p:spPr>
        <p:txBody>
          <a:bodyPr anchor="ctr"/>
          <a:lstStyle/>
          <a:p>
            <a:pPr marL="0" indent="0">
              <a:lnSpc>
                <a:spcPts val="2200"/>
              </a:lnSpc>
              <a:spcBef>
                <a:spcPts val="2500"/>
              </a:spcBef>
              <a:buNone/>
            </a:pPr>
            <a:r>
              <a:rPr lang="es-ES_tradnl" sz="2400" b="1" dirty="0">
                <a:solidFill>
                  <a:srgbClr val="002060"/>
                </a:solidFill>
              </a:rPr>
              <a:t>¡Importante!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1. Integrar | Aprendizajes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537" y="2121706"/>
            <a:ext cx="3920460" cy="3819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A557E-F6D4-AD41-8C79-FFCA44BED807}"/>
              </a:ext>
            </a:extLst>
          </p:cNvPr>
          <p:cNvSpPr txBox="1"/>
          <p:nvPr/>
        </p:nvSpPr>
        <p:spPr>
          <a:xfrm>
            <a:off x="6695769" y="2440430"/>
            <a:ext cx="377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  <a:latin typeface="Century Gothic" panose="020B0502020202020204" pitchFamily="34" charset="0"/>
              </a:rPr>
              <a:t>Etapas de un proceso de Ciencia de Datos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2A234-EA04-3E4E-8DB2-009DAF9C2947}"/>
              </a:ext>
            </a:extLst>
          </p:cNvPr>
          <p:cNvSpPr txBox="1"/>
          <p:nvPr/>
        </p:nvSpPr>
        <p:spPr>
          <a:xfrm>
            <a:off x="6599904" y="3704451"/>
            <a:ext cx="39673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s-ES_tradnl" b="1" dirty="0">
                <a:solidFill>
                  <a:schemeClr val="bg1"/>
                </a:solidFill>
                <a:latin typeface="Century Gothic" panose="020B0502020202020204" pitchFamily="34" charset="0"/>
              </a:rPr>
              <a:t>Ingeniería de Características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23F24-FA0E-5F45-9C51-56F2FFA2A1A2}"/>
              </a:ext>
            </a:extLst>
          </p:cNvPr>
          <p:cNvSpPr txBox="1"/>
          <p:nvPr/>
        </p:nvSpPr>
        <p:spPr>
          <a:xfrm>
            <a:off x="6711866" y="4652452"/>
            <a:ext cx="36575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s-ES_tradnl" b="1" dirty="0">
                <a:solidFill>
                  <a:schemeClr val="bg1"/>
                </a:solidFill>
                <a:latin typeface="Century Gothic" panose="020B0502020202020204" pitchFamily="34" charset="0"/>
              </a:rPr>
              <a:t>Entendimiento más profundo de los datos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D7072-8395-E347-95F5-8934CDCB26C0}"/>
              </a:ext>
            </a:extLst>
          </p:cNvPr>
          <p:cNvSpPr txBox="1"/>
          <p:nvPr/>
        </p:nvSpPr>
        <p:spPr>
          <a:xfrm>
            <a:off x="6711866" y="5648855"/>
            <a:ext cx="370049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s-ES_tradnl" b="1" dirty="0">
                <a:solidFill>
                  <a:schemeClr val="bg1"/>
                </a:solidFill>
                <a:latin typeface="Century Gothic" panose="020B0502020202020204" pitchFamily="34" charset="0"/>
              </a:rPr>
              <a:t>Tardado / Tedioso / GENERA VALOR</a:t>
            </a:r>
          </a:p>
        </p:txBody>
      </p:sp>
      <p:pic>
        <p:nvPicPr>
          <p:cNvPr id="20" name="Picture 19" descr="Picture 3">
            <a:extLst>
              <a:ext uri="{FF2B5EF4-FFF2-40B4-BE49-F238E27FC236}">
                <a16:creationId xmlns:a16="http://schemas.microsoft.com/office/drawing/2014/main" id="{53FC9DCE-2BE8-0C42-87BF-43F646C55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92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6787" y="5430787"/>
            <a:ext cx="4017830" cy="625843"/>
            <a:chOff x="1107830" y="2666096"/>
            <a:chExt cx="5309297" cy="625843"/>
          </a:xfrm>
          <a:solidFill>
            <a:srgbClr val="00418C"/>
          </a:solidFill>
        </p:grpSpPr>
        <p:sp>
          <p:nvSpPr>
            <p:cNvPr id="13" name="Google Shape;140;p7"/>
            <p:cNvSpPr/>
            <p:nvPr/>
          </p:nvSpPr>
          <p:spPr>
            <a:xfrm>
              <a:off x="1107830" y="2666096"/>
              <a:ext cx="5309297" cy="625843"/>
            </a:xfrm>
            <a:prstGeom prst="rect">
              <a:avLst/>
            </a:prstGeom>
            <a:solidFill>
              <a:srgbClr val="003A7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1;p7"/>
            <p:cNvSpPr txBox="1"/>
            <p:nvPr/>
          </p:nvSpPr>
          <p:spPr>
            <a:xfrm>
              <a:off x="1372451" y="2666096"/>
              <a:ext cx="4832402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Práctica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accent2"/>
                </a:solidFill>
              </a:rPr>
              <a:t>2 | Práctica</a:t>
            </a:r>
            <a:br>
              <a:rPr lang="es-419" dirty="0"/>
            </a:br>
            <a:r>
              <a:rPr lang="es-419" dirty="0"/>
              <a:t>Ingeniería de Características versión práctica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s-MX" dirty="0"/>
              <a:t>2.1 Contexto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2.2 Instrucciones</a:t>
            </a:r>
          </a:p>
          <a:p>
            <a:pPr>
              <a:buSzPct val="100000"/>
            </a:pPr>
            <a:r>
              <a:rPr lang="es-MX" dirty="0"/>
              <a:t>2.3 Trabajo en equipo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2.4 Integración del trabajo en equipo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195685" y="4913920"/>
            <a:ext cx="1910464" cy="1833058"/>
            <a:chOff x="2255042" y="2379052"/>
            <a:chExt cx="1910464" cy="1833058"/>
          </a:xfrm>
          <a:effectLst>
            <a:glow rad="190500">
              <a:schemeClr val="tx1">
                <a:alpha val="35000"/>
              </a:schemeClr>
            </a:glow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2B2BE5-D6B0-4A1B-9949-09F5101F1BC5}"/>
                </a:ext>
              </a:extLst>
            </p:cNvPr>
            <p:cNvGrpSpPr/>
            <p:nvPr/>
          </p:nvGrpSpPr>
          <p:grpSpPr>
            <a:xfrm>
              <a:off x="2255042" y="2379052"/>
              <a:ext cx="1910464" cy="1833058"/>
              <a:chOff x="2090285" y="1417159"/>
              <a:chExt cx="2030598" cy="19290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AA44900-B2C8-451A-BBA9-DF0B9178D17D}"/>
                  </a:ext>
                </a:extLst>
              </p:cNvPr>
              <p:cNvGrpSpPr/>
              <p:nvPr/>
            </p:nvGrpSpPr>
            <p:grpSpPr>
              <a:xfrm>
                <a:off x="2090285" y="1417159"/>
                <a:ext cx="2030598" cy="1929034"/>
                <a:chOff x="2090285" y="1417159"/>
                <a:chExt cx="2030598" cy="1929034"/>
              </a:xfrm>
            </p:grpSpPr>
            <p:sp>
              <p:nvSpPr>
                <p:cNvPr id="31" name="Isosceles Triangle 3">
                  <a:extLst>
                    <a:ext uri="{FF2B5EF4-FFF2-40B4-BE49-F238E27FC236}">
                      <a16:creationId xmlns:a16="http://schemas.microsoft.com/office/drawing/2014/main" id="{3CD11526-8274-41A4-BE87-BAE20F443BEA}"/>
                    </a:ext>
                  </a:extLst>
                </p:cNvPr>
                <p:cNvSpPr/>
                <p:nvPr/>
              </p:nvSpPr>
              <p:spPr>
                <a:xfrm rot="13248318">
                  <a:off x="2090285" y="2529855"/>
                  <a:ext cx="1047536" cy="816338"/>
                </a:xfrm>
                <a:custGeom>
                  <a:avLst/>
                  <a:gdLst>
                    <a:gd name="connsiteX0" fmla="*/ 0 w 1975757"/>
                    <a:gd name="connsiteY0" fmla="*/ 1447374 h 1447374"/>
                    <a:gd name="connsiteX1" fmla="*/ 987879 w 1975757"/>
                    <a:gd name="connsiteY1" fmla="*/ 0 h 1447374"/>
                    <a:gd name="connsiteX2" fmla="*/ 1975757 w 1975757"/>
                    <a:gd name="connsiteY2" fmla="*/ 1447374 h 1447374"/>
                    <a:gd name="connsiteX3" fmla="*/ 0 w 1975757"/>
                    <a:gd name="connsiteY3" fmla="*/ 1447374 h 1447374"/>
                    <a:gd name="connsiteX0" fmla="*/ 0 w 2240299"/>
                    <a:gd name="connsiteY0" fmla="*/ 1447374 h 1805235"/>
                    <a:gd name="connsiteX1" fmla="*/ 987879 w 2240299"/>
                    <a:gd name="connsiteY1" fmla="*/ 0 h 1805235"/>
                    <a:gd name="connsiteX2" fmla="*/ 2240299 w 2240299"/>
                    <a:gd name="connsiteY2" fmla="*/ 1805235 h 1805235"/>
                    <a:gd name="connsiteX3" fmla="*/ 0 w 2240299"/>
                    <a:gd name="connsiteY3" fmla="*/ 1447374 h 1805235"/>
                    <a:gd name="connsiteX0" fmla="*/ 0 w 2240299"/>
                    <a:gd name="connsiteY0" fmla="*/ 1407168 h 1765029"/>
                    <a:gd name="connsiteX1" fmla="*/ 756113 w 2240299"/>
                    <a:gd name="connsiteY1" fmla="*/ 0 h 1765029"/>
                    <a:gd name="connsiteX2" fmla="*/ 2240299 w 2240299"/>
                    <a:gd name="connsiteY2" fmla="*/ 1765029 h 1765029"/>
                    <a:gd name="connsiteX3" fmla="*/ 0 w 2240299"/>
                    <a:gd name="connsiteY3" fmla="*/ 1407168 h 1765029"/>
                    <a:gd name="connsiteX0" fmla="*/ 0 w 2259960"/>
                    <a:gd name="connsiteY0" fmla="*/ 1407168 h 1756938"/>
                    <a:gd name="connsiteX1" fmla="*/ 756113 w 2259960"/>
                    <a:gd name="connsiteY1" fmla="*/ 0 h 1756938"/>
                    <a:gd name="connsiteX2" fmla="*/ 2259960 w 2259960"/>
                    <a:gd name="connsiteY2" fmla="*/ 1756938 h 1756938"/>
                    <a:gd name="connsiteX3" fmla="*/ 0 w 2259960"/>
                    <a:gd name="connsiteY3" fmla="*/ 1407168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66695"/>
                    <a:gd name="connsiteY0" fmla="*/ 1563985 h 1756938"/>
                    <a:gd name="connsiteX1" fmla="*/ 762848 w 2266695"/>
                    <a:gd name="connsiteY1" fmla="*/ 0 h 1756938"/>
                    <a:gd name="connsiteX2" fmla="*/ 2266695 w 2266695"/>
                    <a:gd name="connsiteY2" fmla="*/ 1756938 h 1756938"/>
                    <a:gd name="connsiteX3" fmla="*/ 0 w 2266695"/>
                    <a:gd name="connsiteY3" fmla="*/ 1563985 h 1756938"/>
                    <a:gd name="connsiteX0" fmla="*/ 0 w 2266695"/>
                    <a:gd name="connsiteY0" fmla="*/ 1563985 h 1756938"/>
                    <a:gd name="connsiteX1" fmla="*/ 762848 w 2266695"/>
                    <a:gd name="connsiteY1" fmla="*/ 0 h 1756938"/>
                    <a:gd name="connsiteX2" fmla="*/ 2266695 w 2266695"/>
                    <a:gd name="connsiteY2" fmla="*/ 1756938 h 1756938"/>
                    <a:gd name="connsiteX3" fmla="*/ 0 w 2266695"/>
                    <a:gd name="connsiteY3" fmla="*/ 1563985 h 1756938"/>
                    <a:gd name="connsiteX0" fmla="*/ 0 w 2266695"/>
                    <a:gd name="connsiteY0" fmla="*/ 1573467 h 1766420"/>
                    <a:gd name="connsiteX1" fmla="*/ 763543 w 2266695"/>
                    <a:gd name="connsiteY1" fmla="*/ 0 h 1766420"/>
                    <a:gd name="connsiteX2" fmla="*/ 2266695 w 2266695"/>
                    <a:gd name="connsiteY2" fmla="*/ 1766420 h 1766420"/>
                    <a:gd name="connsiteX3" fmla="*/ 0 w 2266695"/>
                    <a:gd name="connsiteY3" fmla="*/ 1573467 h 1766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6695" h="1766420">
                      <a:moveTo>
                        <a:pt x="0" y="1573467"/>
                      </a:moveTo>
                      <a:cubicBezTo>
                        <a:pt x="697710" y="855844"/>
                        <a:pt x="776210" y="326393"/>
                        <a:pt x="763543" y="0"/>
                      </a:cubicBezTo>
                      <a:lnTo>
                        <a:pt x="2266695" y="1766420"/>
                      </a:lnTo>
                      <a:lnTo>
                        <a:pt x="0" y="157346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488F">
                        <a:shade val="30000"/>
                        <a:satMod val="115000"/>
                      </a:srgbClr>
                    </a:gs>
                    <a:gs pos="50000">
                      <a:srgbClr val="00488F">
                        <a:shade val="67500"/>
                        <a:satMod val="115000"/>
                      </a:srgbClr>
                    </a:gs>
                    <a:gs pos="100000">
                      <a:srgbClr val="00488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758D2A6D-D41F-4D31-88EA-79E3B37454A5}"/>
                    </a:ext>
                  </a:extLst>
                </p:cNvPr>
                <p:cNvSpPr/>
                <p:nvPr/>
              </p:nvSpPr>
              <p:spPr>
                <a:xfrm>
                  <a:off x="2476527" y="1417159"/>
                  <a:ext cx="1644356" cy="1629316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00488F">
                        <a:shade val="30000"/>
                        <a:satMod val="115000"/>
                      </a:srgbClr>
                    </a:gs>
                    <a:gs pos="50000">
                      <a:srgbClr val="00488F">
                        <a:shade val="67500"/>
                        <a:satMod val="115000"/>
                      </a:srgbClr>
                    </a:gs>
                    <a:gs pos="100000">
                      <a:srgbClr val="00488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B9A4C33-50CA-4A69-A833-BEE9E94FBED3}"/>
                  </a:ext>
                </a:extLst>
              </p:cNvPr>
              <p:cNvSpPr/>
              <p:nvPr/>
            </p:nvSpPr>
            <p:spPr>
              <a:xfrm>
                <a:off x="2693113" y="1633746"/>
                <a:ext cx="1207129" cy="1196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351" y="2746635"/>
              <a:ext cx="797296" cy="79729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574251" y="362882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chemeClr val="accent5">
                      <a:lumMod val="75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</p:grpSp>
      <p:pic>
        <p:nvPicPr>
          <p:cNvPr id="17" name="Picture 16" descr="Picture 3">
            <a:extLst>
              <a:ext uri="{FF2B5EF4-FFF2-40B4-BE49-F238E27FC236}">
                <a16:creationId xmlns:a16="http://schemas.microsoft.com/office/drawing/2014/main" id="{E7FF46A7-AB31-004C-B491-C88A23C5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01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40C41-151E-0945-BB2F-7636A7FE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9" b="34839"/>
          <a:stretch/>
        </p:blipFill>
        <p:spPr>
          <a:xfrm>
            <a:off x="5768559" y="1180603"/>
            <a:ext cx="5808318" cy="1831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8B9D4-D95E-BF49-9BE7-37A1FBB0F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9" b="34839"/>
          <a:stretch/>
        </p:blipFill>
        <p:spPr>
          <a:xfrm>
            <a:off x="5823186" y="2703650"/>
            <a:ext cx="5808318" cy="1831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8363CA-6EEF-494A-BACA-AF509C568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9" b="34839"/>
          <a:stretch/>
        </p:blipFill>
        <p:spPr>
          <a:xfrm>
            <a:off x="5823186" y="4226696"/>
            <a:ext cx="5808318" cy="18317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2.1 Práctica | Contexto</a:t>
            </a:r>
            <a:endParaRPr lang="en-US" dirty="0"/>
          </a:p>
        </p:txBody>
      </p:sp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CF515308-1FCF-444F-8ED4-4D29D387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82" y="2764042"/>
            <a:ext cx="2422934" cy="2422934"/>
          </a:xfrm>
          <a:prstGeom prst="rect">
            <a:avLst/>
          </a:prstGeom>
        </p:spPr>
      </p:pic>
      <p:pic>
        <p:nvPicPr>
          <p:cNvPr id="9" name="Graphic 8" descr="Suburban scene">
            <a:extLst>
              <a:ext uri="{FF2B5EF4-FFF2-40B4-BE49-F238E27FC236}">
                <a16:creationId xmlns:a16="http://schemas.microsoft.com/office/drawing/2014/main" id="{6808E2AA-3600-4731-B54C-CD556752E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966" y="1313432"/>
            <a:ext cx="2392104" cy="2392104"/>
          </a:xfrm>
          <a:prstGeom prst="rect">
            <a:avLst/>
          </a:prstGeom>
        </p:spPr>
      </p:pic>
      <p:pic>
        <p:nvPicPr>
          <p:cNvPr id="11" name="Graphic 10" descr="Home">
            <a:extLst>
              <a:ext uri="{FF2B5EF4-FFF2-40B4-BE49-F238E27FC236}">
                <a16:creationId xmlns:a16="http://schemas.microsoft.com/office/drawing/2014/main" id="{FE366116-6B9B-4895-BFDD-AC611464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6966" y="4001468"/>
            <a:ext cx="2371016" cy="2371016"/>
          </a:xfrm>
          <a:prstGeom prst="rect">
            <a:avLst/>
          </a:prstGeom>
        </p:spPr>
      </p:pic>
      <p:pic>
        <p:nvPicPr>
          <p:cNvPr id="15" name="Graphic 14" descr="Lightbulb">
            <a:extLst>
              <a:ext uri="{FF2B5EF4-FFF2-40B4-BE49-F238E27FC236}">
                <a16:creationId xmlns:a16="http://schemas.microsoft.com/office/drawing/2014/main" id="{84B275F0-BC88-43C4-B35C-4F5DF58F5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5419" y="4701274"/>
            <a:ext cx="971404" cy="9714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E0B5BE-2E50-440E-845E-D3EF2CF99F88}"/>
              </a:ext>
            </a:extLst>
          </p:cNvPr>
          <p:cNvSpPr/>
          <p:nvPr/>
        </p:nvSpPr>
        <p:spPr>
          <a:xfrm>
            <a:off x="6519048" y="6224320"/>
            <a:ext cx="4416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11"/>
              </a:rPr>
              <a:t>http://insideairbnb.com/get-the-data.html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EB336-12AF-474D-B067-A0A5DF517B38}"/>
              </a:ext>
            </a:extLst>
          </p:cNvPr>
          <p:cNvSpPr txBox="1"/>
          <p:nvPr/>
        </p:nvSpPr>
        <p:spPr>
          <a:xfrm>
            <a:off x="7315200" y="1843548"/>
            <a:ext cx="290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¿Me conviene rentar en </a:t>
            </a:r>
            <a:r>
              <a:rPr lang="es-ES_tradnl" b="1" dirty="0" err="1"/>
              <a:t>Airbnb</a:t>
            </a:r>
            <a:r>
              <a:rPr lang="es-ES_tradnl" b="1" dirty="0"/>
              <a:t>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2BAB7-99CC-064D-A439-3A31D0FDF700}"/>
              </a:ext>
            </a:extLst>
          </p:cNvPr>
          <p:cNvSpPr txBox="1"/>
          <p:nvPr/>
        </p:nvSpPr>
        <p:spPr>
          <a:xfrm>
            <a:off x="7167715" y="3355137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¿Cuánto debería pedir por rentar mi propiedad?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E1B6B2-1619-B84B-95F2-FFBC67A7EE7F}"/>
              </a:ext>
            </a:extLst>
          </p:cNvPr>
          <p:cNvSpPr txBox="1"/>
          <p:nvPr/>
        </p:nvSpPr>
        <p:spPr>
          <a:xfrm>
            <a:off x="7447934" y="5031136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Reflexión</a:t>
            </a:r>
          </a:p>
        </p:txBody>
      </p:sp>
      <p:pic>
        <p:nvPicPr>
          <p:cNvPr id="20" name="Picture 19" descr="Picture 3">
            <a:extLst>
              <a:ext uri="{FF2B5EF4-FFF2-40B4-BE49-F238E27FC236}">
                <a16:creationId xmlns:a16="http://schemas.microsoft.com/office/drawing/2014/main" id="{C5E56DDC-559E-2C4E-9B38-F7D46466E8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803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2.2 Práctica | Instrucciones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/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2242629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1</a:t>
            </a:r>
            <a:endParaRPr lang="en-US" sz="1600" b="1" dirty="0"/>
          </a:p>
        </p:txBody>
      </p:sp>
      <p:sp>
        <p:nvSpPr>
          <p:cNvPr id="6" name="Arrow: Right 4">
            <a:extLst>
              <a:ext uri="{FF2B5EF4-FFF2-40B4-BE49-F238E27FC236}">
                <a16:creationId xmlns:a16="http://schemas.microsoft.com/office/drawing/2014/main" id="{B4CFAD8C-7A61-CC4D-BB5A-810A887A5002}"/>
              </a:ext>
            </a:extLst>
          </p:cNvPr>
          <p:cNvSpPr/>
          <p:nvPr/>
        </p:nvSpPr>
        <p:spPr>
          <a:xfrm>
            <a:off x="887659" y="3842829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2</a:t>
            </a:r>
            <a:endParaRPr lang="en-US" sz="1600" b="1" dirty="0"/>
          </a:p>
        </p:txBody>
      </p:sp>
      <p:sp>
        <p:nvSpPr>
          <p:cNvPr id="8" name="Arrow: Right 4">
            <a:extLst>
              <a:ext uri="{FF2B5EF4-FFF2-40B4-BE49-F238E27FC236}">
                <a16:creationId xmlns:a16="http://schemas.microsoft.com/office/drawing/2014/main" id="{E34DD03E-9EC7-3E4B-8A79-1ADE51681FAD}"/>
              </a:ext>
            </a:extLst>
          </p:cNvPr>
          <p:cNvSpPr/>
          <p:nvPr/>
        </p:nvSpPr>
        <p:spPr>
          <a:xfrm>
            <a:off x="887659" y="5443030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3</a:t>
            </a:r>
            <a:endParaRPr lang="en-US" sz="1600" b="1" dirty="0"/>
          </a:p>
        </p:txBody>
      </p:sp>
      <p:pic>
        <p:nvPicPr>
          <p:cNvPr id="9" name="Picture 8" descr="Picture 3">
            <a:extLst>
              <a:ext uri="{FF2B5EF4-FFF2-40B4-BE49-F238E27FC236}">
                <a16:creationId xmlns:a16="http://schemas.microsoft.com/office/drawing/2014/main" id="{C96B7D22-6336-994B-9410-40726FB0B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476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2.2 Práctica | Instrucciones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135FA0-1DCF-4F87-99B6-30331C2B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37016"/>
              </p:ext>
            </p:extLst>
          </p:nvPr>
        </p:nvGraphicFramePr>
        <p:xfrm>
          <a:off x="569343" y="1941961"/>
          <a:ext cx="11162326" cy="382675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02537">
                  <a:extLst>
                    <a:ext uri="{9D8B030D-6E8A-4147-A177-3AD203B41FA5}">
                      <a16:colId xmlns:a16="http://schemas.microsoft.com/office/drawing/2014/main" val="344500368"/>
                    </a:ext>
                  </a:extLst>
                </a:gridCol>
                <a:gridCol w="8259789">
                  <a:extLst>
                    <a:ext uri="{9D8B030D-6E8A-4147-A177-3AD203B41FA5}">
                      <a16:colId xmlns:a16="http://schemas.microsoft.com/office/drawing/2014/main" val="214162016"/>
                    </a:ext>
                  </a:extLst>
                </a:gridCol>
              </a:tblGrid>
              <a:tr h="447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solidFill>
                            <a:schemeClr val="bg1"/>
                          </a:solidFill>
                        </a:rPr>
                        <a:t>Módulo 6: Ingeniería de Características 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28049"/>
                  </a:ext>
                </a:extLst>
              </a:tr>
              <a:tr h="142899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b="1" dirty="0">
                          <a:solidFill>
                            <a:srgbClr val="002060"/>
                          </a:solidFill>
                          <a:effectLst/>
                        </a:rPr>
                        <a:t>Tema 1: </a:t>
                      </a:r>
                    </a:p>
                    <a:p>
                      <a:pPr algn="ctr" rtl="0" fontAlgn="base"/>
                      <a:r>
                        <a:rPr lang="es-ES" sz="1400" dirty="0">
                          <a:effectLst/>
                        </a:rPr>
                        <a:t>Familiarización y limpieza de datos.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/>
                      </a:pPr>
                      <a:r>
                        <a:rPr lang="es-ES" sz="1400" dirty="0">
                          <a:effectLst/>
                        </a:rPr>
                        <a:t>Familiarizarse con los datos, analizar las variables y la información planteada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2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Detectar valores perdidos, decidir y aplicar la técnica apropiada para imputar valores</a:t>
                      </a:r>
                    </a:p>
                    <a:p>
                      <a:pPr algn="l" rtl="0" fontAlgn="base"/>
                      <a:r>
                        <a:rPr lang="es-ES" sz="1400" dirty="0">
                          <a:effectLst/>
                        </a:rPr>
                        <a:t> </a:t>
                      </a:r>
                    </a:p>
                    <a:p>
                      <a:pPr algn="ctr" rtl="0" fontAlgn="base"/>
                      <a:r>
                        <a:rPr lang="es-ES" sz="1400" b="1" dirty="0">
                          <a:solidFill>
                            <a:srgbClr val="002060"/>
                          </a:solidFill>
                          <a:effectLst/>
                        </a:rPr>
                        <a:t>Objetivo: </a:t>
                      </a:r>
                      <a:r>
                        <a:rPr lang="es-ES" sz="1400" dirty="0">
                          <a:effectLst/>
                        </a:rPr>
                        <a:t>Conservar la mayor cantidad de registros posibles.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499239"/>
                  </a:ext>
                </a:extLst>
              </a:tr>
              <a:tr h="11480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b="1" dirty="0">
                          <a:solidFill>
                            <a:srgbClr val="002060"/>
                          </a:solidFill>
                          <a:effectLst/>
                        </a:rPr>
                        <a:t>Tema 2: </a:t>
                      </a:r>
                    </a:p>
                    <a:p>
                      <a:pPr algn="ctr" rtl="0" fontAlgn="base"/>
                      <a:r>
                        <a:rPr lang="es-ES" sz="1400" dirty="0">
                          <a:effectLst/>
                        </a:rPr>
                        <a:t>Tratamiento de variables e ingeniería de características.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3"/>
                      </a:pPr>
                      <a:r>
                        <a:rPr lang="es-ES" sz="1400" dirty="0">
                          <a:effectLst/>
                        </a:rPr>
                        <a:t>Detectar valores atípicos, decidir y aplicar la transformación apropiada para transformar la variable con valores atípicos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4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Utilizar </a:t>
                      </a:r>
                      <a:r>
                        <a:rPr lang="es-ES" sz="1400" dirty="0" err="1">
                          <a:solidFill>
                            <a:srgbClr val="002060"/>
                          </a:solidFill>
                          <a:effectLst/>
                        </a:rPr>
                        <a:t>One</a:t>
                      </a: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 Hot </a:t>
                      </a:r>
                      <a:r>
                        <a:rPr lang="es-ES" sz="1400" dirty="0" err="1">
                          <a:solidFill>
                            <a:srgbClr val="002060"/>
                          </a:solidFill>
                          <a:effectLst/>
                        </a:rPr>
                        <a:t>encoding</a:t>
                      </a: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 para las variables que consideren necesarias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5"/>
                      </a:pPr>
                      <a:r>
                        <a:rPr lang="es-ES" sz="1400" dirty="0">
                          <a:effectLst/>
                        </a:rPr>
                        <a:t>Detectar si hay variables que utilizan la técnica de </a:t>
                      </a:r>
                      <a:r>
                        <a:rPr lang="es-ES" sz="1400" dirty="0" err="1">
                          <a:effectLst/>
                        </a:rPr>
                        <a:t>binning</a:t>
                      </a:r>
                      <a:r>
                        <a:rPr lang="es-ES" sz="1400" dirty="0">
                          <a:effectLst/>
                        </a:rPr>
                        <a:t> o de agrupamiento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518033"/>
                  </a:ext>
                </a:extLst>
              </a:tr>
              <a:tr h="5184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MX" sz="1800" b="1" dirty="0">
                          <a:solidFill>
                            <a:srgbClr val="002060"/>
                          </a:solidFill>
                          <a:effectLst/>
                        </a:rPr>
                        <a:t>Tema 3:</a:t>
                      </a:r>
                    </a:p>
                    <a:p>
                      <a:pPr algn="ctr" rtl="0" fontAlgn="base"/>
                      <a:r>
                        <a:rPr lang="es-MX" sz="1400" dirty="0">
                          <a:effectLst/>
                        </a:rPr>
                        <a:t>Reducción de Dimensionalidad </a:t>
                      </a:r>
                      <a:endParaRPr lang="es-MX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6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Aplicar ambas técnicas de reducción de dimensionalidad (PCA y FA)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7"/>
                      </a:pPr>
                      <a:r>
                        <a:rPr lang="es-ES" sz="1400" dirty="0">
                          <a:effectLst/>
                        </a:rPr>
                        <a:t>Guardar los 2 conjuntos de datos finales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62032"/>
                  </a:ext>
                </a:extLst>
              </a:tr>
            </a:tbl>
          </a:graphicData>
        </a:graphic>
      </p:graphicFrame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74D504E0-9B9B-D449-BCFC-C7EFBE7B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78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3579" y="2064060"/>
            <a:ext cx="6503117" cy="4079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Se realiza la </a:t>
            </a:r>
            <a:r>
              <a:rPr lang="es-MX" sz="2000" b="1" dirty="0">
                <a:solidFill>
                  <a:schemeClr val="accent2"/>
                </a:solidFill>
              </a:rPr>
              <a:t>práctica</a:t>
            </a:r>
            <a:r>
              <a:rPr lang="es-MX" sz="2000" dirty="0"/>
              <a:t> en </a:t>
            </a:r>
            <a:r>
              <a:rPr lang="es-MX" sz="2000" b="1" dirty="0">
                <a:solidFill>
                  <a:srgbClr val="002060"/>
                </a:solidFill>
              </a:rPr>
              <a:t>trabajo en equipo</a:t>
            </a:r>
          </a:p>
          <a:p>
            <a:pPr marL="0" indent="0">
              <a:buNone/>
            </a:pPr>
            <a:r>
              <a:rPr lang="es-MX" sz="2000" dirty="0"/>
              <a:t>Dinámica: 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3 Temas 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b="1" dirty="0">
                <a:solidFill>
                  <a:schemeClr val="accent2"/>
                </a:solidFill>
              </a:rPr>
              <a:t>15 minutos </a:t>
            </a:r>
            <a:r>
              <a:rPr lang="es-MX" sz="2000" dirty="0"/>
              <a:t>por práctica </a:t>
            </a:r>
            <a:r>
              <a:rPr lang="es-MX" sz="2000" i="1" dirty="0"/>
              <a:t>(</a:t>
            </a:r>
            <a:r>
              <a:rPr lang="es-MX" sz="2000" i="1" dirty="0" err="1"/>
              <a:t>Breakout</a:t>
            </a:r>
            <a:r>
              <a:rPr lang="es-MX" sz="2000" i="1" dirty="0"/>
              <a:t> </a:t>
            </a:r>
            <a:r>
              <a:rPr lang="es-MX" sz="2000" i="1" dirty="0" err="1"/>
              <a:t>Rooms</a:t>
            </a:r>
            <a:r>
              <a:rPr lang="es-MX" sz="2000" i="1" dirty="0"/>
              <a:t>)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b="1" dirty="0">
                <a:solidFill>
                  <a:srgbClr val="002060"/>
                </a:solidFill>
              </a:rPr>
              <a:t>10 minutos </a:t>
            </a:r>
            <a:r>
              <a:rPr lang="es-MX" sz="2000" dirty="0">
                <a:solidFill>
                  <a:srgbClr val="002060"/>
                </a:solidFill>
              </a:rPr>
              <a:t>de reflexión y preguntas (Regresamos a sesión principal)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2.3 Práctica | Trabajo en equipo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61" t="14330"/>
          <a:stretch/>
        </p:blipFill>
        <p:spPr>
          <a:xfrm flipH="1">
            <a:off x="1039931" y="2345005"/>
            <a:ext cx="3694958" cy="3676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40397" y="136873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BreakOut</a:t>
            </a:r>
            <a:r>
              <a:rPr lang="es-MX" sz="3200" b="1" i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Rooms</a:t>
            </a:r>
            <a:endParaRPr lang="es-MX" sz="3200" b="1" i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49D0E696-1F75-1643-B37A-3705F9984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904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2.3 Práctica | Trabajo en equipo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61" t="14330"/>
          <a:stretch/>
        </p:blipFill>
        <p:spPr>
          <a:xfrm flipH="1">
            <a:off x="1039931" y="2345005"/>
            <a:ext cx="3694958" cy="3676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40397" y="136873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BreakOut</a:t>
            </a:r>
            <a:r>
              <a:rPr lang="es-MX" sz="3200" b="1" i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Rooms</a:t>
            </a:r>
            <a:endParaRPr lang="es-MX" sz="3200" b="1" i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3FB31E-5069-4FEF-968D-08358819F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988273"/>
              </p:ext>
            </p:extLst>
          </p:nvPr>
        </p:nvGraphicFramePr>
        <p:xfrm>
          <a:off x="4734889" y="1885950"/>
          <a:ext cx="7323762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Programmer">
            <a:extLst>
              <a:ext uri="{FF2B5EF4-FFF2-40B4-BE49-F238E27FC236}">
                <a16:creationId xmlns:a16="http://schemas.microsoft.com/office/drawing/2014/main" id="{BA7A2301-A465-47BF-840A-577A89B93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619" y="4183200"/>
            <a:ext cx="914400" cy="914400"/>
          </a:xfrm>
          <a:prstGeom prst="rect">
            <a:avLst/>
          </a:prstGeom>
        </p:spPr>
      </p:pic>
      <p:pic>
        <p:nvPicPr>
          <p:cNvPr id="15" name="Graphic 14" descr="Group brainstorm">
            <a:extLst>
              <a:ext uri="{FF2B5EF4-FFF2-40B4-BE49-F238E27FC236}">
                <a16:creationId xmlns:a16="http://schemas.microsoft.com/office/drawing/2014/main" id="{88FBAC5D-5040-48C2-99EA-52CE0D6B75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8561" y="3438710"/>
            <a:ext cx="1123579" cy="1123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09DBF-5BAA-164B-9A16-78E58D3A68F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6559" b="34839"/>
          <a:stretch/>
        </p:blipFill>
        <p:spPr>
          <a:xfrm>
            <a:off x="8785746" y="1335679"/>
            <a:ext cx="3918155" cy="12356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3DB80C-7D03-D847-928F-03F610C46BC8}"/>
              </a:ext>
            </a:extLst>
          </p:cNvPr>
          <p:cNvSpPr/>
          <p:nvPr/>
        </p:nvSpPr>
        <p:spPr>
          <a:xfrm>
            <a:off x="9602807" y="1613888"/>
            <a:ext cx="2284032" cy="5441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MX" sz="20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Inicio</a:t>
            </a:r>
            <a:endParaRPr lang="en-US" sz="2000" b="1" dirty="0">
              <a:solidFill>
                <a:schemeClr val="accent2"/>
              </a:solidFill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0C70D92E-8A51-5D44-A31F-624EF2CFE8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224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2.3 Práctica | Trabajo en equipo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61" t="14330"/>
          <a:stretch/>
        </p:blipFill>
        <p:spPr>
          <a:xfrm flipH="1">
            <a:off x="1039931" y="2345005"/>
            <a:ext cx="3694958" cy="3676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40397" y="136873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BreakOut</a:t>
            </a:r>
            <a:r>
              <a:rPr lang="es-MX" sz="3200" b="1" i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Rooms</a:t>
            </a:r>
            <a:endParaRPr lang="es-MX" sz="3200" b="1" i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2A44278-B286-B548-A2EA-7CDEFBFD7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012504"/>
              </p:ext>
            </p:extLst>
          </p:nvPr>
        </p:nvGraphicFramePr>
        <p:xfrm>
          <a:off x="4734889" y="1885950"/>
          <a:ext cx="7323762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c 11" descr="Programmer">
            <a:extLst>
              <a:ext uri="{FF2B5EF4-FFF2-40B4-BE49-F238E27FC236}">
                <a16:creationId xmlns:a16="http://schemas.microsoft.com/office/drawing/2014/main" id="{4C2DB9EF-7F3E-F047-9A91-1281ADB9D0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619" y="4183200"/>
            <a:ext cx="914400" cy="914400"/>
          </a:xfrm>
          <a:prstGeom prst="rect">
            <a:avLst/>
          </a:prstGeom>
        </p:spPr>
      </p:pic>
      <p:pic>
        <p:nvPicPr>
          <p:cNvPr id="13" name="Graphic 12" descr="Group brainstorm">
            <a:extLst>
              <a:ext uri="{FF2B5EF4-FFF2-40B4-BE49-F238E27FC236}">
                <a16:creationId xmlns:a16="http://schemas.microsoft.com/office/drawing/2014/main" id="{0873273C-94D7-264D-96C0-97902FEB03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8561" y="3438710"/>
            <a:ext cx="1123579" cy="1123579"/>
          </a:xfrm>
          <a:prstGeom prst="rect">
            <a:avLst/>
          </a:prstGeom>
        </p:spPr>
      </p:pic>
      <p:pic>
        <p:nvPicPr>
          <p:cNvPr id="14" name="Picture 13" descr="Picture 3">
            <a:extLst>
              <a:ext uri="{FF2B5EF4-FFF2-40B4-BE49-F238E27FC236}">
                <a16:creationId xmlns:a16="http://schemas.microsoft.com/office/drawing/2014/main" id="{7F9CE9B7-2FEB-4540-83D8-52BB1A748C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619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Bienvenida e Introducción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s-MX" dirty="0"/>
              <a:t>Agenda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Objetivos de la sesión</a:t>
            </a:r>
          </a:p>
          <a:p>
            <a:pPr>
              <a:buSzPct val="100000"/>
            </a:pPr>
            <a:r>
              <a:rPr lang="es-MX" dirty="0"/>
              <a:t>Panorámica de la sesión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Bienvenida (Dinámica)</a:t>
            </a:r>
          </a:p>
          <a:p>
            <a:pPr>
              <a:buSzPct val="100000"/>
            </a:pPr>
            <a:r>
              <a:rPr lang="es-MX" dirty="0"/>
              <a:t>Introducción</a:t>
            </a:r>
          </a:p>
        </p:txBody>
      </p:sp>
      <p:pic>
        <p:nvPicPr>
          <p:cNvPr id="6" name="Picture 6" descr="Picture 3">
            <a:extLst>
              <a:ext uri="{FF2B5EF4-FFF2-40B4-BE49-F238E27FC236}">
                <a16:creationId xmlns:a16="http://schemas.microsoft.com/office/drawing/2014/main" id="{0EAF79C6-913C-46F3-8FED-638608DB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960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2.3 Práctica | Trabajo en equipo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61" t="14330"/>
          <a:stretch/>
        </p:blipFill>
        <p:spPr>
          <a:xfrm flipH="1">
            <a:off x="1039931" y="2345005"/>
            <a:ext cx="3694958" cy="36763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40397" y="136873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BreakOut</a:t>
            </a:r>
            <a:r>
              <a:rPr lang="es-MX" sz="3200" b="1" i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s-MX" sz="3200" b="1" i="1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Rooms</a:t>
            </a:r>
            <a:endParaRPr lang="es-MX" sz="3200" b="1" i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BB91DE-7EB6-F041-9B1D-053257424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935048"/>
              </p:ext>
            </p:extLst>
          </p:nvPr>
        </p:nvGraphicFramePr>
        <p:xfrm>
          <a:off x="4734889" y="1885950"/>
          <a:ext cx="7323762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phic 11" descr="Programmer">
            <a:extLst>
              <a:ext uri="{FF2B5EF4-FFF2-40B4-BE49-F238E27FC236}">
                <a16:creationId xmlns:a16="http://schemas.microsoft.com/office/drawing/2014/main" id="{593B6B8F-391C-1F41-9C99-43645BC27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619" y="4183200"/>
            <a:ext cx="914400" cy="914400"/>
          </a:xfrm>
          <a:prstGeom prst="rect">
            <a:avLst/>
          </a:prstGeom>
        </p:spPr>
      </p:pic>
      <p:pic>
        <p:nvPicPr>
          <p:cNvPr id="13" name="Graphic 12" descr="Group brainstorm">
            <a:extLst>
              <a:ext uri="{FF2B5EF4-FFF2-40B4-BE49-F238E27FC236}">
                <a16:creationId xmlns:a16="http://schemas.microsoft.com/office/drawing/2014/main" id="{D79B2B11-7348-0043-8996-A9E9EF638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8561" y="3438710"/>
            <a:ext cx="1123579" cy="1123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B2B51E-786A-7345-8B8C-F3F3D572FD0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6559" b="34839"/>
          <a:stretch/>
        </p:blipFill>
        <p:spPr>
          <a:xfrm>
            <a:off x="8785746" y="1335679"/>
            <a:ext cx="3918155" cy="12356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5EDA57-3BC1-1E49-8896-A9142F7B138E}"/>
              </a:ext>
            </a:extLst>
          </p:cNvPr>
          <p:cNvSpPr/>
          <p:nvPr/>
        </p:nvSpPr>
        <p:spPr>
          <a:xfrm>
            <a:off x="9527458" y="1613888"/>
            <a:ext cx="2359381" cy="52732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MX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Fin de la actividad</a:t>
            </a:r>
            <a:endParaRPr lang="en-US" b="1" dirty="0">
              <a:solidFill>
                <a:schemeClr val="accent2"/>
              </a:solidFill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3FCC82A3-13D1-4147-A8A1-2FDC67685F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628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6786" y="5430787"/>
            <a:ext cx="4017830" cy="625843"/>
            <a:chOff x="1107832" y="4128189"/>
            <a:chExt cx="5309296" cy="625843"/>
          </a:xfrm>
          <a:solidFill>
            <a:srgbClr val="4AA5B7"/>
          </a:solidFill>
        </p:grpSpPr>
        <p:sp>
          <p:nvSpPr>
            <p:cNvPr id="13" name="Google Shape;146;p7"/>
            <p:cNvSpPr/>
            <p:nvPr/>
          </p:nvSpPr>
          <p:spPr>
            <a:xfrm>
              <a:off x="1107832" y="4128189"/>
              <a:ext cx="5309296" cy="62584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7;p7"/>
            <p:cNvSpPr txBox="1"/>
            <p:nvPr/>
          </p:nvSpPr>
          <p:spPr>
            <a:xfrm>
              <a:off x="1372451" y="4128189"/>
              <a:ext cx="3657600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Reflexión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accent2"/>
                </a:solidFill>
              </a:rPr>
              <a:t>3 | Reflexión General</a:t>
            </a:r>
            <a:br>
              <a:rPr lang="es-419" dirty="0"/>
            </a:br>
            <a:r>
              <a:rPr lang="es-419" dirty="0"/>
              <a:t>Ciclo de prácticas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s-MX" dirty="0"/>
              <a:t>3.1 </a:t>
            </a:r>
            <a:r>
              <a:rPr lang="es-MX" dirty="0" err="1"/>
              <a:t>Tips</a:t>
            </a:r>
            <a:r>
              <a:rPr lang="es-MX" dirty="0"/>
              <a:t> y reflexiones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3.2 Resultados y hallazgos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209539" y="4900271"/>
            <a:ext cx="1910464" cy="1833058"/>
            <a:chOff x="6112635" y="2379052"/>
            <a:chExt cx="1910464" cy="1833058"/>
          </a:xfrm>
          <a:effectLst>
            <a:glow rad="190500">
              <a:schemeClr val="tx1">
                <a:alpha val="35000"/>
              </a:schemeClr>
            </a:glow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C5247A7-687D-4B6A-BC17-2DCA8A40F218}"/>
                </a:ext>
              </a:extLst>
            </p:cNvPr>
            <p:cNvGrpSpPr/>
            <p:nvPr/>
          </p:nvGrpSpPr>
          <p:grpSpPr>
            <a:xfrm>
              <a:off x="6112635" y="2379052"/>
              <a:ext cx="1910464" cy="1833058"/>
              <a:chOff x="5920403" y="1417159"/>
              <a:chExt cx="2030598" cy="192903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B6DE64B-FD23-4FB3-999D-88384F78F24A}"/>
                  </a:ext>
                </a:extLst>
              </p:cNvPr>
              <p:cNvGrpSpPr/>
              <p:nvPr/>
            </p:nvGrpSpPr>
            <p:grpSpPr>
              <a:xfrm>
                <a:off x="5920403" y="1417159"/>
                <a:ext cx="2030598" cy="1929034"/>
                <a:chOff x="5920403" y="1417159"/>
                <a:chExt cx="2030598" cy="1929034"/>
              </a:xfrm>
            </p:grpSpPr>
            <p:sp>
              <p:nvSpPr>
                <p:cNvPr id="32" name="Isosceles Triangle 3">
                  <a:extLst>
                    <a:ext uri="{FF2B5EF4-FFF2-40B4-BE49-F238E27FC236}">
                      <a16:creationId xmlns:a16="http://schemas.microsoft.com/office/drawing/2014/main" id="{01C5F98F-679C-485A-9BA0-5D7E46FAEE0F}"/>
                    </a:ext>
                  </a:extLst>
                </p:cNvPr>
                <p:cNvSpPr/>
                <p:nvPr/>
              </p:nvSpPr>
              <p:spPr>
                <a:xfrm rot="13248318">
                  <a:off x="5920403" y="2529855"/>
                  <a:ext cx="1047536" cy="816338"/>
                </a:xfrm>
                <a:custGeom>
                  <a:avLst/>
                  <a:gdLst>
                    <a:gd name="connsiteX0" fmla="*/ 0 w 1975757"/>
                    <a:gd name="connsiteY0" fmla="*/ 1447374 h 1447374"/>
                    <a:gd name="connsiteX1" fmla="*/ 987879 w 1975757"/>
                    <a:gd name="connsiteY1" fmla="*/ 0 h 1447374"/>
                    <a:gd name="connsiteX2" fmla="*/ 1975757 w 1975757"/>
                    <a:gd name="connsiteY2" fmla="*/ 1447374 h 1447374"/>
                    <a:gd name="connsiteX3" fmla="*/ 0 w 1975757"/>
                    <a:gd name="connsiteY3" fmla="*/ 1447374 h 1447374"/>
                    <a:gd name="connsiteX0" fmla="*/ 0 w 2240299"/>
                    <a:gd name="connsiteY0" fmla="*/ 1447374 h 1805235"/>
                    <a:gd name="connsiteX1" fmla="*/ 987879 w 2240299"/>
                    <a:gd name="connsiteY1" fmla="*/ 0 h 1805235"/>
                    <a:gd name="connsiteX2" fmla="*/ 2240299 w 2240299"/>
                    <a:gd name="connsiteY2" fmla="*/ 1805235 h 1805235"/>
                    <a:gd name="connsiteX3" fmla="*/ 0 w 2240299"/>
                    <a:gd name="connsiteY3" fmla="*/ 1447374 h 1805235"/>
                    <a:gd name="connsiteX0" fmla="*/ 0 w 2240299"/>
                    <a:gd name="connsiteY0" fmla="*/ 1407168 h 1765029"/>
                    <a:gd name="connsiteX1" fmla="*/ 756113 w 2240299"/>
                    <a:gd name="connsiteY1" fmla="*/ 0 h 1765029"/>
                    <a:gd name="connsiteX2" fmla="*/ 2240299 w 2240299"/>
                    <a:gd name="connsiteY2" fmla="*/ 1765029 h 1765029"/>
                    <a:gd name="connsiteX3" fmla="*/ 0 w 2240299"/>
                    <a:gd name="connsiteY3" fmla="*/ 1407168 h 1765029"/>
                    <a:gd name="connsiteX0" fmla="*/ 0 w 2259960"/>
                    <a:gd name="connsiteY0" fmla="*/ 1407168 h 1756938"/>
                    <a:gd name="connsiteX1" fmla="*/ 756113 w 2259960"/>
                    <a:gd name="connsiteY1" fmla="*/ 0 h 1756938"/>
                    <a:gd name="connsiteX2" fmla="*/ 2259960 w 2259960"/>
                    <a:gd name="connsiteY2" fmla="*/ 1756938 h 1756938"/>
                    <a:gd name="connsiteX3" fmla="*/ 0 w 2259960"/>
                    <a:gd name="connsiteY3" fmla="*/ 1407168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38245"/>
                    <a:gd name="connsiteY0" fmla="*/ 1566072 h 1756938"/>
                    <a:gd name="connsiteX1" fmla="*/ 734398 w 2238245"/>
                    <a:gd name="connsiteY1" fmla="*/ 0 h 1756938"/>
                    <a:gd name="connsiteX2" fmla="*/ 2238245 w 2238245"/>
                    <a:gd name="connsiteY2" fmla="*/ 1756938 h 1756938"/>
                    <a:gd name="connsiteX3" fmla="*/ 0 w 2238245"/>
                    <a:gd name="connsiteY3" fmla="*/ 1566072 h 1756938"/>
                    <a:gd name="connsiteX0" fmla="*/ 0 w 2266695"/>
                    <a:gd name="connsiteY0" fmla="*/ 1563985 h 1756938"/>
                    <a:gd name="connsiteX1" fmla="*/ 762848 w 2266695"/>
                    <a:gd name="connsiteY1" fmla="*/ 0 h 1756938"/>
                    <a:gd name="connsiteX2" fmla="*/ 2266695 w 2266695"/>
                    <a:gd name="connsiteY2" fmla="*/ 1756938 h 1756938"/>
                    <a:gd name="connsiteX3" fmla="*/ 0 w 2266695"/>
                    <a:gd name="connsiteY3" fmla="*/ 1563985 h 1756938"/>
                    <a:gd name="connsiteX0" fmla="*/ 0 w 2266695"/>
                    <a:gd name="connsiteY0" fmla="*/ 1563985 h 1756938"/>
                    <a:gd name="connsiteX1" fmla="*/ 762848 w 2266695"/>
                    <a:gd name="connsiteY1" fmla="*/ 0 h 1756938"/>
                    <a:gd name="connsiteX2" fmla="*/ 2266695 w 2266695"/>
                    <a:gd name="connsiteY2" fmla="*/ 1756938 h 1756938"/>
                    <a:gd name="connsiteX3" fmla="*/ 0 w 2266695"/>
                    <a:gd name="connsiteY3" fmla="*/ 1563985 h 1756938"/>
                    <a:gd name="connsiteX0" fmla="*/ 0 w 2266695"/>
                    <a:gd name="connsiteY0" fmla="*/ 1573467 h 1766420"/>
                    <a:gd name="connsiteX1" fmla="*/ 763543 w 2266695"/>
                    <a:gd name="connsiteY1" fmla="*/ 0 h 1766420"/>
                    <a:gd name="connsiteX2" fmla="*/ 2266695 w 2266695"/>
                    <a:gd name="connsiteY2" fmla="*/ 1766420 h 1766420"/>
                    <a:gd name="connsiteX3" fmla="*/ 0 w 2266695"/>
                    <a:gd name="connsiteY3" fmla="*/ 1573467 h 1766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6695" h="1766420">
                      <a:moveTo>
                        <a:pt x="0" y="1573467"/>
                      </a:moveTo>
                      <a:cubicBezTo>
                        <a:pt x="697710" y="855844"/>
                        <a:pt x="776210" y="326393"/>
                        <a:pt x="763543" y="0"/>
                      </a:cubicBezTo>
                      <a:lnTo>
                        <a:pt x="2266695" y="1766420"/>
                      </a:lnTo>
                      <a:lnTo>
                        <a:pt x="0" y="157346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ACEE2">
                        <a:shade val="30000"/>
                        <a:satMod val="115000"/>
                      </a:srgbClr>
                    </a:gs>
                    <a:gs pos="50000">
                      <a:srgbClr val="6ACEE2">
                        <a:shade val="67500"/>
                        <a:satMod val="115000"/>
                      </a:srgbClr>
                    </a:gs>
                    <a:gs pos="100000">
                      <a:srgbClr val="6ACEE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  <p:sp>
              <p:nvSpPr>
                <p:cNvPr id="33" name="Flowchart: Connector 32">
                  <a:extLst>
                    <a:ext uri="{FF2B5EF4-FFF2-40B4-BE49-F238E27FC236}">
                      <a16:creationId xmlns:a16="http://schemas.microsoft.com/office/drawing/2014/main" id="{D5C87230-3DBC-48C7-971B-6298CCA5918D}"/>
                    </a:ext>
                  </a:extLst>
                </p:cNvPr>
                <p:cNvSpPr/>
                <p:nvPr/>
              </p:nvSpPr>
              <p:spPr>
                <a:xfrm>
                  <a:off x="6306645" y="1417159"/>
                  <a:ext cx="1644356" cy="1629316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6ACEE2">
                        <a:shade val="30000"/>
                        <a:satMod val="115000"/>
                      </a:srgbClr>
                    </a:gs>
                    <a:gs pos="50000">
                      <a:srgbClr val="6ACEE2">
                        <a:shade val="67500"/>
                        <a:satMod val="115000"/>
                      </a:srgbClr>
                    </a:gs>
                    <a:gs pos="100000">
                      <a:srgbClr val="6ACEE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9CDACC-481A-4173-8574-093E5CC50AEC}"/>
                  </a:ext>
                </a:extLst>
              </p:cNvPr>
              <p:cNvSpPr/>
              <p:nvPr/>
            </p:nvSpPr>
            <p:spPr>
              <a:xfrm>
                <a:off x="6523231" y="1633746"/>
                <a:ext cx="1207129" cy="1196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388" y="2827816"/>
              <a:ext cx="724815" cy="72481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439196" y="362882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57CBD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</a:p>
          </p:txBody>
        </p:sp>
      </p:grpSp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4E6C5700-D5FD-354A-813A-A7F555BE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833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613157" y="1368735"/>
            <a:ext cx="6315628" cy="52651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>
                <a:solidFill>
                  <a:srgbClr val="002060"/>
                </a:solidFill>
              </a:rPr>
              <a:t>Importancia de </a:t>
            </a:r>
            <a:r>
              <a:rPr lang="es-MX" sz="2000" b="1" dirty="0">
                <a:solidFill>
                  <a:srgbClr val="002060"/>
                </a:solidFill>
              </a:rPr>
              <a:t>entender el negocio y los datos </a:t>
            </a:r>
            <a:r>
              <a:rPr lang="es-MX" sz="2000" dirty="0">
                <a:solidFill>
                  <a:srgbClr val="002060"/>
                </a:solidFill>
              </a:rPr>
              <a:t>antes de iniciar cualquier proceso de ingeniería de características</a:t>
            </a:r>
            <a:endParaRPr lang="es-MX" sz="2000" i="1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/>
              <a:t>Tiempo invertido en los diferentes pasos y su </a:t>
            </a:r>
            <a:r>
              <a:rPr lang="es-MX" sz="2000" b="1" dirty="0">
                <a:solidFill>
                  <a:schemeClr val="accent2"/>
                </a:solidFill>
              </a:rPr>
              <a:t>impacto</a:t>
            </a:r>
            <a:r>
              <a:rPr lang="es-MX" sz="2000" dirty="0"/>
              <a:t> de no seguirse o analizarse</a:t>
            </a:r>
          </a:p>
          <a:p>
            <a:pPr marL="457200" indent="-4572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>
                <a:solidFill>
                  <a:srgbClr val="002060"/>
                </a:solidFill>
              </a:rPr>
              <a:t>Conceptos y herramientas </a:t>
            </a:r>
            <a:r>
              <a:rPr lang="es-MX" sz="2000" b="1" dirty="0">
                <a:solidFill>
                  <a:srgbClr val="002060"/>
                </a:solidFill>
              </a:rPr>
              <a:t>adecuadas</a:t>
            </a:r>
            <a:r>
              <a:rPr lang="es-MX" sz="2000" dirty="0">
                <a:solidFill>
                  <a:srgbClr val="002060"/>
                </a:solidFill>
              </a:rPr>
              <a:t> para el tratamiento de los datos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957426" cy="658694"/>
          </a:xfrm>
        </p:spPr>
        <p:txBody>
          <a:bodyPr>
            <a:normAutofit/>
          </a:bodyPr>
          <a:lstStyle/>
          <a:p>
            <a:r>
              <a:rPr lang="es-MX" dirty="0"/>
              <a:t>3. Reflexión | </a:t>
            </a:r>
            <a:r>
              <a:rPr lang="es-MX" dirty="0" err="1"/>
              <a:t>Tips</a:t>
            </a:r>
            <a:r>
              <a:rPr lang="es-MX" dirty="0"/>
              <a:t> y Reflexión de la práctica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7" y="1976518"/>
            <a:ext cx="4242934" cy="4136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BB9F2E2E-9CAF-F344-A59C-2FF8D52AC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560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494639" cy="658694"/>
          </a:xfrm>
        </p:spPr>
        <p:txBody>
          <a:bodyPr>
            <a:noAutofit/>
          </a:bodyPr>
          <a:lstStyle/>
          <a:p>
            <a:r>
              <a:rPr lang="es-MX" dirty="0"/>
              <a:t>3.2 Reflexión General: Resultados y Hallazgos obtenidos de las prácticas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7" y="1976518"/>
            <a:ext cx="4242934" cy="4136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263E6-6573-1046-9CE3-0FBCE561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65" b="47295"/>
          <a:stretch/>
        </p:blipFill>
        <p:spPr>
          <a:xfrm>
            <a:off x="5279814" y="1240567"/>
            <a:ext cx="6548394" cy="2229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B4A9A5-0078-9A4E-8DE0-E801A7EC0EAE}"/>
              </a:ext>
            </a:extLst>
          </p:cNvPr>
          <p:cNvSpPr txBox="1"/>
          <p:nvPr/>
        </p:nvSpPr>
        <p:spPr>
          <a:xfrm>
            <a:off x="7740306" y="1781402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Dudas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92551-A2F8-684D-8F37-F29A90FFD821}"/>
              </a:ext>
            </a:extLst>
          </p:cNvPr>
          <p:cNvSpPr txBox="1"/>
          <p:nvPr/>
        </p:nvSpPr>
        <p:spPr>
          <a:xfrm>
            <a:off x="7740306" y="2784292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Comentarios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463E8-481E-874D-85F3-4C9BC81039E9}"/>
              </a:ext>
            </a:extLst>
          </p:cNvPr>
          <p:cNvSpPr txBox="1"/>
          <p:nvPr/>
        </p:nvSpPr>
        <p:spPr>
          <a:xfrm>
            <a:off x="6047232" y="3683349"/>
            <a:ext cx="5780976" cy="12413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defPPr>
              <a:defRPr lang="es-ES_tradnl"/>
            </a:defPPr>
            <a:lvl1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  <a:defRPr sz="2800" b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i="1" dirty="0"/>
              <a:t>“We have to learn to interrogate our data collection process, not just our algorithms.”</a:t>
            </a:r>
          </a:p>
          <a:p>
            <a:pPr algn="r">
              <a:lnSpc>
                <a:spcPct val="100000"/>
              </a:lnSpc>
            </a:pPr>
            <a:r>
              <a:rPr lang="en-US" sz="1800" b="0" dirty="0"/>
              <a:t>-Cathy O’Neil</a:t>
            </a:r>
            <a:endParaRPr lang="es-ES_tradnl" sz="1800" b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966AC-3DFB-4A48-8FE7-F37CBC5B4E99}"/>
              </a:ext>
            </a:extLst>
          </p:cNvPr>
          <p:cNvSpPr txBox="1"/>
          <p:nvPr/>
        </p:nvSpPr>
        <p:spPr>
          <a:xfrm>
            <a:off x="6047232" y="5329499"/>
            <a:ext cx="5618742" cy="127214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defPPr>
              <a:defRPr lang="es-ES_tradnl"/>
            </a:defPPr>
            <a:lvl1pPr marL="1016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  <a:defRPr sz="2000" b="1" i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defRPr>
            </a:lvl1pPr>
          </a:lstStyle>
          <a:p>
            <a:r>
              <a:rPr lang="en-US" dirty="0"/>
              <a:t>“The best way to learn data science is to do data science.”</a:t>
            </a:r>
          </a:p>
          <a:p>
            <a:pPr algn="r"/>
            <a:r>
              <a:rPr lang="en-US" sz="1800" b="0" i="0" dirty="0"/>
              <a:t>-</a:t>
            </a:r>
            <a:r>
              <a:rPr lang="en-US" sz="1800" b="0" i="0" dirty="0" err="1"/>
              <a:t>Chanin</a:t>
            </a:r>
            <a:r>
              <a:rPr lang="en-US" sz="1800" b="0" i="0" dirty="0"/>
              <a:t> </a:t>
            </a:r>
            <a:r>
              <a:rPr lang="en-US" sz="1800" b="0" i="0" dirty="0" err="1"/>
              <a:t>Nantasenamat</a:t>
            </a:r>
            <a:endParaRPr lang="es-ES_tradnl" sz="1800" b="0" i="0" dirty="0"/>
          </a:p>
        </p:txBody>
      </p:sp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6FD7BFD1-21BC-714B-8F6B-FA84917E7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048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06787" y="5430787"/>
            <a:ext cx="4017830" cy="625843"/>
            <a:chOff x="1107830" y="4859466"/>
            <a:chExt cx="5309297" cy="625843"/>
          </a:xfrm>
        </p:grpSpPr>
        <p:sp>
          <p:nvSpPr>
            <p:cNvPr id="12" name="Google Shape;149;p7"/>
            <p:cNvSpPr/>
            <p:nvPr/>
          </p:nvSpPr>
          <p:spPr>
            <a:xfrm>
              <a:off x="1107830" y="4859466"/>
              <a:ext cx="5309297" cy="625843"/>
            </a:xfrm>
            <a:prstGeom prst="rect">
              <a:avLst/>
            </a:prstGeom>
            <a:solidFill>
              <a:srgbClr val="7B5A69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50;p7"/>
            <p:cNvSpPr txBox="1"/>
            <p:nvPr/>
          </p:nvSpPr>
          <p:spPr>
            <a:xfrm>
              <a:off x="1372450" y="4859466"/>
              <a:ext cx="4636459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Plan de aplicación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accent2"/>
                </a:solidFill>
              </a:rPr>
              <a:t>4 | Plan de aplicación </a:t>
            </a:r>
            <a:br>
              <a:rPr lang="es-419" dirty="0"/>
            </a:br>
            <a:r>
              <a:rPr lang="es-419" dirty="0"/>
              <a:t>Ingeniería de Características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95685" y="4900274"/>
            <a:ext cx="1910464" cy="1833058"/>
            <a:chOff x="8004401" y="2379052"/>
            <a:chExt cx="1910464" cy="1833058"/>
          </a:xfrm>
          <a:effectLst>
            <a:glow rad="190500">
              <a:schemeClr val="tx1">
                <a:alpha val="35000"/>
              </a:schemeClr>
            </a:glow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C333E7-7701-4CE1-AA15-0A89C5F6E269}"/>
                </a:ext>
              </a:extLst>
            </p:cNvPr>
            <p:cNvGrpSpPr/>
            <p:nvPr/>
          </p:nvGrpSpPr>
          <p:grpSpPr>
            <a:xfrm>
              <a:off x="8004401" y="2379052"/>
              <a:ext cx="1910464" cy="1833058"/>
              <a:chOff x="7835462" y="1417159"/>
              <a:chExt cx="2030598" cy="1929034"/>
            </a:xfrm>
          </p:grpSpPr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17E5AC84-83B0-4F5B-B9E9-0587DF89FA82}"/>
                  </a:ext>
                </a:extLst>
              </p:cNvPr>
              <p:cNvSpPr/>
              <p:nvPr/>
            </p:nvSpPr>
            <p:spPr>
              <a:xfrm rot="13248318">
                <a:off x="7835462" y="2529855"/>
                <a:ext cx="1047536" cy="816338"/>
              </a:xfrm>
              <a:custGeom>
                <a:avLst/>
                <a:gdLst>
                  <a:gd name="connsiteX0" fmla="*/ 0 w 1975757"/>
                  <a:gd name="connsiteY0" fmla="*/ 1447374 h 1447374"/>
                  <a:gd name="connsiteX1" fmla="*/ 987879 w 1975757"/>
                  <a:gd name="connsiteY1" fmla="*/ 0 h 1447374"/>
                  <a:gd name="connsiteX2" fmla="*/ 1975757 w 1975757"/>
                  <a:gd name="connsiteY2" fmla="*/ 1447374 h 1447374"/>
                  <a:gd name="connsiteX3" fmla="*/ 0 w 1975757"/>
                  <a:gd name="connsiteY3" fmla="*/ 1447374 h 1447374"/>
                  <a:gd name="connsiteX0" fmla="*/ 0 w 2240299"/>
                  <a:gd name="connsiteY0" fmla="*/ 1447374 h 1805235"/>
                  <a:gd name="connsiteX1" fmla="*/ 987879 w 2240299"/>
                  <a:gd name="connsiteY1" fmla="*/ 0 h 1805235"/>
                  <a:gd name="connsiteX2" fmla="*/ 2240299 w 2240299"/>
                  <a:gd name="connsiteY2" fmla="*/ 1805235 h 1805235"/>
                  <a:gd name="connsiteX3" fmla="*/ 0 w 2240299"/>
                  <a:gd name="connsiteY3" fmla="*/ 1447374 h 1805235"/>
                  <a:gd name="connsiteX0" fmla="*/ 0 w 2240299"/>
                  <a:gd name="connsiteY0" fmla="*/ 1407168 h 1765029"/>
                  <a:gd name="connsiteX1" fmla="*/ 756113 w 2240299"/>
                  <a:gd name="connsiteY1" fmla="*/ 0 h 1765029"/>
                  <a:gd name="connsiteX2" fmla="*/ 2240299 w 2240299"/>
                  <a:gd name="connsiteY2" fmla="*/ 1765029 h 1765029"/>
                  <a:gd name="connsiteX3" fmla="*/ 0 w 2240299"/>
                  <a:gd name="connsiteY3" fmla="*/ 1407168 h 1765029"/>
                  <a:gd name="connsiteX0" fmla="*/ 0 w 2259960"/>
                  <a:gd name="connsiteY0" fmla="*/ 1407168 h 1756938"/>
                  <a:gd name="connsiteX1" fmla="*/ 756113 w 2259960"/>
                  <a:gd name="connsiteY1" fmla="*/ 0 h 1756938"/>
                  <a:gd name="connsiteX2" fmla="*/ 2259960 w 2259960"/>
                  <a:gd name="connsiteY2" fmla="*/ 1756938 h 1756938"/>
                  <a:gd name="connsiteX3" fmla="*/ 0 w 2259960"/>
                  <a:gd name="connsiteY3" fmla="*/ 1407168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66695"/>
                  <a:gd name="connsiteY0" fmla="*/ 1563985 h 1756938"/>
                  <a:gd name="connsiteX1" fmla="*/ 762848 w 2266695"/>
                  <a:gd name="connsiteY1" fmla="*/ 0 h 1756938"/>
                  <a:gd name="connsiteX2" fmla="*/ 2266695 w 2266695"/>
                  <a:gd name="connsiteY2" fmla="*/ 1756938 h 1756938"/>
                  <a:gd name="connsiteX3" fmla="*/ 0 w 2266695"/>
                  <a:gd name="connsiteY3" fmla="*/ 1563985 h 1756938"/>
                  <a:gd name="connsiteX0" fmla="*/ 0 w 2266695"/>
                  <a:gd name="connsiteY0" fmla="*/ 1563985 h 1756938"/>
                  <a:gd name="connsiteX1" fmla="*/ 762848 w 2266695"/>
                  <a:gd name="connsiteY1" fmla="*/ 0 h 1756938"/>
                  <a:gd name="connsiteX2" fmla="*/ 2266695 w 2266695"/>
                  <a:gd name="connsiteY2" fmla="*/ 1756938 h 1756938"/>
                  <a:gd name="connsiteX3" fmla="*/ 0 w 2266695"/>
                  <a:gd name="connsiteY3" fmla="*/ 1563985 h 1756938"/>
                  <a:gd name="connsiteX0" fmla="*/ 0 w 2266695"/>
                  <a:gd name="connsiteY0" fmla="*/ 1573467 h 1766420"/>
                  <a:gd name="connsiteX1" fmla="*/ 763543 w 2266695"/>
                  <a:gd name="connsiteY1" fmla="*/ 0 h 1766420"/>
                  <a:gd name="connsiteX2" fmla="*/ 2266695 w 2266695"/>
                  <a:gd name="connsiteY2" fmla="*/ 1766420 h 1766420"/>
                  <a:gd name="connsiteX3" fmla="*/ 0 w 2266695"/>
                  <a:gd name="connsiteY3" fmla="*/ 1573467 h 176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6695" h="1766420">
                    <a:moveTo>
                      <a:pt x="0" y="1573467"/>
                    </a:moveTo>
                    <a:cubicBezTo>
                      <a:pt x="697710" y="855844"/>
                      <a:pt x="776210" y="326393"/>
                      <a:pt x="763543" y="0"/>
                    </a:cubicBezTo>
                    <a:lnTo>
                      <a:pt x="2266695" y="1766420"/>
                    </a:lnTo>
                    <a:lnTo>
                      <a:pt x="0" y="15734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E828F"/>
                  </a:gs>
                  <a:gs pos="50000">
                    <a:srgbClr val="683C65"/>
                  </a:gs>
                  <a:gs pos="100000">
                    <a:srgbClr val="9E828F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2D879BB7-24B7-43B0-9722-993E214EE6C9}"/>
                  </a:ext>
                </a:extLst>
              </p:cNvPr>
              <p:cNvSpPr/>
              <p:nvPr/>
            </p:nvSpPr>
            <p:spPr>
              <a:xfrm>
                <a:off x="8221704" y="1417159"/>
                <a:ext cx="1644356" cy="1629316"/>
              </a:xfrm>
              <a:prstGeom prst="flowChartConnector">
                <a:avLst/>
              </a:prstGeom>
              <a:gradFill flip="none" rotWithShape="1">
                <a:gsLst>
                  <a:gs pos="0">
                    <a:srgbClr val="9E828F"/>
                  </a:gs>
                  <a:gs pos="50000">
                    <a:srgbClr val="683C65"/>
                  </a:gs>
                  <a:gs pos="100000">
                    <a:srgbClr val="9E828F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 dirty="0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A08E0A-D5E1-428F-8364-605F2113DD4D}"/>
                </a:ext>
              </a:extLst>
            </p:cNvPr>
            <p:cNvSpPr/>
            <p:nvPr/>
          </p:nvSpPr>
          <p:spPr>
            <a:xfrm>
              <a:off x="8571565" y="2584863"/>
              <a:ext cx="1135713" cy="1136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12416" y="2754189"/>
              <a:ext cx="584576" cy="76588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323176" y="362882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9E828F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32848" y="3338010"/>
            <a:ext cx="3624484" cy="3110516"/>
            <a:chOff x="480512" y="3773812"/>
            <a:chExt cx="3624484" cy="3110516"/>
          </a:xfrm>
        </p:grpSpPr>
        <p:sp>
          <p:nvSpPr>
            <p:cNvPr id="16" name="Rectangle 15"/>
            <p:cNvSpPr/>
            <p:nvPr/>
          </p:nvSpPr>
          <p:spPr>
            <a:xfrm>
              <a:off x="480512" y="6055059"/>
              <a:ext cx="3624484" cy="673986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prstDash val="sysDash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09" y="3773812"/>
              <a:ext cx="3576886" cy="3110516"/>
            </a:xfrm>
            <a:prstGeom prst="rect">
              <a:avLst/>
            </a:prstGeom>
          </p:spPr>
        </p:pic>
      </p:grpSp>
      <p:pic>
        <p:nvPicPr>
          <p:cNvPr id="25" name="Picture 24" descr="Picture 3">
            <a:extLst>
              <a:ext uri="{FF2B5EF4-FFF2-40B4-BE49-F238E27FC236}">
                <a16:creationId xmlns:a16="http://schemas.microsoft.com/office/drawing/2014/main" id="{FAD122F5-DA87-1D48-BE86-17B38E96E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523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047232" y="1696720"/>
            <a:ext cx="5557088" cy="4937134"/>
          </a:xfrm>
        </p:spPr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s-ES" sz="2000" dirty="0"/>
              <a:t>El </a:t>
            </a:r>
            <a:r>
              <a:rPr lang="es-ES" sz="2000" b="1" dirty="0">
                <a:solidFill>
                  <a:srgbClr val="002060"/>
                </a:solidFill>
              </a:rPr>
              <a:t>proceso de ingeniería de características </a:t>
            </a:r>
            <a:r>
              <a:rPr lang="es-ES" sz="2000" dirty="0"/>
              <a:t>da un </a:t>
            </a:r>
            <a:r>
              <a:rPr lang="es-ES" sz="2000" b="1" dirty="0">
                <a:solidFill>
                  <a:schemeClr val="accent2"/>
                </a:solidFill>
              </a:rPr>
              <a:t>valor agregado </a:t>
            </a:r>
            <a:r>
              <a:rPr lang="es-ES" sz="2000" dirty="0"/>
              <a:t>a cualquier proyecto de Ciencia de Datos, ya que permite asegurar la </a:t>
            </a:r>
            <a:r>
              <a:rPr lang="es-ES" sz="2000" b="1" dirty="0">
                <a:solidFill>
                  <a:srgbClr val="002060"/>
                </a:solidFill>
              </a:rPr>
              <a:t>calidad de los datos </a:t>
            </a:r>
            <a:r>
              <a:rPr lang="es-ES" sz="2000" dirty="0"/>
              <a:t>para entender mejor la situación problema y, además, </a:t>
            </a:r>
            <a:r>
              <a:rPr lang="es-ES" sz="2000" b="1" dirty="0">
                <a:solidFill>
                  <a:schemeClr val="accent2"/>
                </a:solidFill>
              </a:rPr>
              <a:t>facilitar y enriquecer</a:t>
            </a:r>
            <a:r>
              <a:rPr lang="es-ES" sz="2000" dirty="0"/>
              <a:t> las siguientes etapas dentro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003" y="2312576"/>
            <a:ext cx="3506558" cy="3458754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A9312061-A830-1146-956C-8F45C3F7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861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047232" y="1696720"/>
            <a:ext cx="5557088" cy="493713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s-ES" sz="2000" dirty="0"/>
              <a:t>El </a:t>
            </a:r>
            <a:r>
              <a:rPr lang="es-ES" sz="2000" b="1" dirty="0">
                <a:solidFill>
                  <a:srgbClr val="002060"/>
                </a:solidFill>
              </a:rPr>
              <a:t>objetivo del reto </a:t>
            </a:r>
            <a:r>
              <a:rPr lang="es-ES" sz="2000" dirty="0"/>
              <a:t>consiste en: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s-ES" sz="2000" dirty="0"/>
              <a:t>Construir </a:t>
            </a:r>
            <a:r>
              <a:rPr lang="es-ES" sz="2000" b="1" dirty="0">
                <a:solidFill>
                  <a:schemeClr val="accent2"/>
                </a:solidFill>
              </a:rPr>
              <a:t>2 bases </a:t>
            </a:r>
            <a:r>
              <a:rPr lang="es-ES" sz="2000" dirty="0"/>
              <a:t>de datos de calidad, tras aplicar conceptos y prácticas que se siguen en un proceso de ingeniería de características.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003" y="2312576"/>
            <a:ext cx="3506558" cy="3458754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08746E6F-F603-2448-B52E-F0A74E97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74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60490" y="1490033"/>
            <a:ext cx="7344696" cy="4937134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s-ES" sz="1800" dirty="0"/>
              <a:t>Los empleados son el activo más importante de una organización. Ellos son los que trabajan detrás de escena para garantizar que su negocio funcione a la perfección como una máquina bien engrasada. </a:t>
            </a:r>
            <a:r>
              <a:rPr lang="es-ES" sz="1800" b="1" dirty="0">
                <a:solidFill>
                  <a:srgbClr val="002060"/>
                </a:solidFill>
              </a:rPr>
              <a:t>La deserción de los empleados</a:t>
            </a:r>
            <a:r>
              <a:rPr lang="es-ES" sz="1800" dirty="0"/>
              <a:t> no solo puede provocar un problema menor en el sistema, sino que también es un costo importante para la organización. 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s-ES" sz="1800" dirty="0"/>
              <a:t>El departamento de Recursos Humanos de su organización está decidido a </a:t>
            </a:r>
            <a:r>
              <a:rPr lang="es-ES" sz="1800" b="1" dirty="0">
                <a:solidFill>
                  <a:schemeClr val="accent2"/>
                </a:solidFill>
              </a:rPr>
              <a:t>predecir la tasa de deserción</a:t>
            </a:r>
            <a:r>
              <a:rPr lang="es-ES" sz="1800" dirty="0"/>
              <a:t> de los empleados con anticipación y a implementar un plan de acción correctivo.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s-ES" sz="1800" dirty="0"/>
              <a:t>Como</a:t>
            </a:r>
            <a:r>
              <a:rPr lang="es-ES" sz="1800" b="1" dirty="0">
                <a:solidFill>
                  <a:schemeClr val="accent2"/>
                </a:solidFill>
              </a:rPr>
              <a:t> </a:t>
            </a:r>
            <a:r>
              <a:rPr lang="es-ES" sz="1800" b="1" dirty="0">
                <a:solidFill>
                  <a:srgbClr val="002060"/>
                </a:solidFill>
              </a:rPr>
              <a:t>primera etapa del proceso</a:t>
            </a:r>
            <a:r>
              <a:rPr lang="es-ES" sz="1800" dirty="0"/>
              <a:t>, y </a:t>
            </a:r>
            <a:r>
              <a:rPr lang="es-ES" sz="1800" b="1" dirty="0">
                <a:solidFill>
                  <a:schemeClr val="accent2"/>
                </a:solidFill>
              </a:rPr>
              <a:t>como entregable del reto</a:t>
            </a:r>
            <a:r>
              <a:rPr lang="es-ES" sz="1800" dirty="0"/>
              <a:t>, el equipo de Recursos Humanos, junto con el equipo de analítica, le pide </a:t>
            </a:r>
            <a:r>
              <a:rPr lang="es-ES" sz="1800" b="1" dirty="0">
                <a:solidFill>
                  <a:srgbClr val="002060"/>
                </a:solidFill>
              </a:rPr>
              <a:t>seguir el proceso de ingeniería de características</a:t>
            </a:r>
            <a:r>
              <a:rPr lang="es-ES" sz="1800" dirty="0"/>
              <a:t>, para asegurar la calidad de los datos con los que se cuenta </a:t>
            </a:r>
            <a:r>
              <a:rPr lang="es-ES" sz="1800" b="1" dirty="0">
                <a:solidFill>
                  <a:schemeClr val="accent2"/>
                </a:solidFill>
              </a:rPr>
              <a:t>y generar una propuesta de conjunto de datos final </a:t>
            </a:r>
            <a:r>
              <a:rPr lang="es-ES" sz="1800" dirty="0"/>
              <a:t>para que, posteriormente puedan usarse en algún modelo estadístico o de aprendizaje automático.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963" y="2229223"/>
            <a:ext cx="3506558" cy="3458754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16EC8809-A1CE-0943-A716-22E65B18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84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135FA0-1DCF-4F87-99B6-30331C2B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84506"/>
              </p:ext>
            </p:extLst>
          </p:nvPr>
        </p:nvGraphicFramePr>
        <p:xfrm>
          <a:off x="569343" y="1269100"/>
          <a:ext cx="11162326" cy="382675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02537">
                  <a:extLst>
                    <a:ext uri="{9D8B030D-6E8A-4147-A177-3AD203B41FA5}">
                      <a16:colId xmlns:a16="http://schemas.microsoft.com/office/drawing/2014/main" val="344500368"/>
                    </a:ext>
                  </a:extLst>
                </a:gridCol>
                <a:gridCol w="8259789">
                  <a:extLst>
                    <a:ext uri="{9D8B030D-6E8A-4147-A177-3AD203B41FA5}">
                      <a16:colId xmlns:a16="http://schemas.microsoft.com/office/drawing/2014/main" val="214162016"/>
                    </a:ext>
                  </a:extLst>
                </a:gridCol>
              </a:tblGrid>
              <a:tr h="447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solidFill>
                            <a:schemeClr val="bg1"/>
                          </a:solidFill>
                        </a:rPr>
                        <a:t>Módulo: Ingeniería de Características 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128049"/>
                  </a:ext>
                </a:extLst>
              </a:tr>
              <a:tr h="142899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b="1" dirty="0">
                          <a:solidFill>
                            <a:srgbClr val="002060"/>
                          </a:solidFill>
                          <a:effectLst/>
                        </a:rPr>
                        <a:t>Tema 1: </a:t>
                      </a:r>
                    </a:p>
                    <a:p>
                      <a:pPr algn="ctr" rtl="0" fontAlgn="base"/>
                      <a:r>
                        <a:rPr lang="es-ES" sz="1400" dirty="0">
                          <a:effectLst/>
                        </a:rPr>
                        <a:t>Familiarización y limpieza de datos.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/>
                      </a:pPr>
                      <a:r>
                        <a:rPr lang="es-ES" sz="1400" dirty="0">
                          <a:effectLst/>
                        </a:rPr>
                        <a:t>Familiarizarse con los datos, analizar las variables y la información planteada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2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Detectar valores perdidos, decidir y aplicar la técnica apropiada para imputar valores</a:t>
                      </a:r>
                    </a:p>
                    <a:p>
                      <a:pPr algn="l" rtl="0" fontAlgn="base"/>
                      <a:r>
                        <a:rPr lang="es-ES" sz="1400" dirty="0">
                          <a:effectLst/>
                        </a:rPr>
                        <a:t> </a:t>
                      </a:r>
                    </a:p>
                    <a:p>
                      <a:pPr algn="ctr" rtl="0" fontAlgn="base"/>
                      <a:r>
                        <a:rPr lang="es-ES" sz="1400" b="1" dirty="0">
                          <a:solidFill>
                            <a:srgbClr val="002060"/>
                          </a:solidFill>
                          <a:effectLst/>
                        </a:rPr>
                        <a:t>Objetivo: </a:t>
                      </a:r>
                      <a:r>
                        <a:rPr lang="es-ES" sz="1400" dirty="0">
                          <a:effectLst/>
                        </a:rPr>
                        <a:t>Conservar la mayor cantidad de registros posibles.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499239"/>
                  </a:ext>
                </a:extLst>
              </a:tr>
              <a:tr h="11480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800" b="1" dirty="0">
                          <a:solidFill>
                            <a:srgbClr val="002060"/>
                          </a:solidFill>
                          <a:effectLst/>
                        </a:rPr>
                        <a:t>Tema 2: </a:t>
                      </a:r>
                    </a:p>
                    <a:p>
                      <a:pPr algn="ctr" rtl="0" fontAlgn="base"/>
                      <a:r>
                        <a:rPr lang="es-ES" sz="1400" dirty="0">
                          <a:effectLst/>
                        </a:rPr>
                        <a:t>Tratamiento de variables e ingeniería de características. 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3"/>
                      </a:pPr>
                      <a:r>
                        <a:rPr lang="es-ES" sz="1400" dirty="0">
                          <a:effectLst/>
                        </a:rPr>
                        <a:t>Detectar valores atípicos, decidir y aplicar la transformación apropiada para transformar la variable con valores atípicos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4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Utilizar </a:t>
                      </a:r>
                      <a:r>
                        <a:rPr lang="es-ES" sz="1400" dirty="0" err="1">
                          <a:solidFill>
                            <a:srgbClr val="002060"/>
                          </a:solidFill>
                          <a:effectLst/>
                        </a:rPr>
                        <a:t>One</a:t>
                      </a: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 Hot </a:t>
                      </a:r>
                      <a:r>
                        <a:rPr lang="es-ES" sz="1400" dirty="0" err="1">
                          <a:solidFill>
                            <a:srgbClr val="002060"/>
                          </a:solidFill>
                          <a:effectLst/>
                        </a:rPr>
                        <a:t>encoding</a:t>
                      </a: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 para las variables que consideren necesarias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5"/>
                      </a:pPr>
                      <a:r>
                        <a:rPr lang="es-ES" sz="1400" dirty="0">
                          <a:effectLst/>
                        </a:rPr>
                        <a:t>Detectar si hay variables que utilizan la técnica de </a:t>
                      </a:r>
                      <a:r>
                        <a:rPr lang="es-ES" sz="1400" dirty="0" err="1">
                          <a:effectLst/>
                        </a:rPr>
                        <a:t>binning</a:t>
                      </a:r>
                      <a:r>
                        <a:rPr lang="es-ES" sz="1400" dirty="0">
                          <a:effectLst/>
                        </a:rPr>
                        <a:t> o de agrupamiento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518033"/>
                  </a:ext>
                </a:extLst>
              </a:tr>
              <a:tr h="5184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MX" sz="1800" b="1" dirty="0">
                          <a:solidFill>
                            <a:srgbClr val="002060"/>
                          </a:solidFill>
                          <a:effectLst/>
                        </a:rPr>
                        <a:t>Tema 3:</a:t>
                      </a:r>
                    </a:p>
                    <a:p>
                      <a:pPr algn="ctr" rtl="0" fontAlgn="base"/>
                      <a:r>
                        <a:rPr lang="es-MX" sz="1400" dirty="0">
                          <a:effectLst/>
                        </a:rPr>
                        <a:t>Reducción de Dimensionalidad </a:t>
                      </a:r>
                      <a:endParaRPr lang="es-MX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6"/>
                      </a:pPr>
                      <a:r>
                        <a:rPr lang="es-ES" sz="1400" dirty="0">
                          <a:solidFill>
                            <a:srgbClr val="002060"/>
                          </a:solidFill>
                          <a:effectLst/>
                        </a:rPr>
                        <a:t>Aplicar ambas técnicas de reducción de dimensionalidad (PCA y FA)</a:t>
                      </a:r>
                    </a:p>
                    <a:p>
                      <a:pPr algn="l" rtl="0" fontAlgn="base">
                        <a:buClr>
                          <a:schemeClr val="accent2"/>
                        </a:buClr>
                        <a:buFont typeface="+mj-lt"/>
                        <a:buAutoNum type="arabicPeriod" startAt="7"/>
                      </a:pPr>
                      <a:r>
                        <a:rPr lang="es-ES" sz="1400" dirty="0">
                          <a:effectLst/>
                        </a:rPr>
                        <a:t>Guardar los 2 conjuntos de datos finales</a:t>
                      </a:r>
                      <a:endParaRPr lang="es-ES" sz="1400" b="0" i="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8620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DD42A21-5CE9-4148-8CD5-E84ECA488FA0}"/>
              </a:ext>
            </a:extLst>
          </p:cNvPr>
          <p:cNvSpPr/>
          <p:nvPr/>
        </p:nvSpPr>
        <p:spPr>
          <a:xfrm>
            <a:off x="569343" y="5323356"/>
            <a:ext cx="1043432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>
                <a:solidFill>
                  <a:srgbClr val="002060"/>
                </a:solidFill>
                <a:latin typeface="Century Gothic" panose="020B0502020202020204" pitchFamily="34" charset="0"/>
              </a:rPr>
              <a:t>Entregables: </a:t>
            </a:r>
            <a:endParaRPr lang="es-ES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 </a:t>
            </a:r>
          </a:p>
          <a:p>
            <a:pPr fontAlgn="base">
              <a:buClr>
                <a:schemeClr val="accent2"/>
              </a:buClr>
              <a:buFont typeface="+mj-lt"/>
              <a:buAutoNum type="arabicPeriod"/>
            </a:pPr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Reporte con la descripción de cada una de las tareas asignadas (reporte sobre este documento) </a:t>
            </a:r>
          </a:p>
          <a:p>
            <a:pPr fontAlgn="base">
              <a:buClr>
                <a:schemeClr val="accent2"/>
              </a:buClr>
              <a:buFont typeface="+mj-lt"/>
              <a:buAutoNum type="arabicPeriod" startAt="2"/>
            </a:pPr>
            <a:r>
              <a:rPr lang="es-ES" sz="1400" dirty="0">
                <a:solidFill>
                  <a:srgbClr val="002060"/>
                </a:solidFill>
                <a:latin typeface="Century Gothic" panose="020B0502020202020204" pitchFamily="34" charset="0"/>
              </a:rPr>
              <a:t>Código en </a:t>
            </a:r>
            <a:r>
              <a:rPr lang="es-ES" sz="1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Google </a:t>
            </a:r>
            <a:r>
              <a:rPr lang="es-ES" sz="1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colab</a:t>
            </a:r>
            <a:r>
              <a:rPr lang="es-ES" sz="1400" dirty="0">
                <a:solidFill>
                  <a:srgbClr val="002060"/>
                </a:solidFill>
                <a:latin typeface="Century Gothic" panose="020B0502020202020204" pitchFamily="34" charset="0"/>
              </a:rPr>
              <a:t>, diferenciando cada una de las etapas </a:t>
            </a:r>
          </a:p>
          <a:p>
            <a:pPr fontAlgn="base">
              <a:buClr>
                <a:schemeClr val="accent2"/>
              </a:buClr>
              <a:buFont typeface="+mj-lt"/>
              <a:buAutoNum type="arabicPeriod" startAt="3"/>
            </a:pPr>
            <a:r>
              <a:rPr lang="es-E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2 conjuntos de datos distintos, uno tras aplicar PCA y otro tras aplicas FA</a:t>
            </a:r>
          </a:p>
        </p:txBody>
      </p:sp>
      <p:pic>
        <p:nvPicPr>
          <p:cNvPr id="9" name="Picture 7" descr="Picture 3">
            <a:extLst>
              <a:ext uri="{FF2B5EF4-FFF2-40B4-BE49-F238E27FC236}">
                <a16:creationId xmlns:a16="http://schemas.microsoft.com/office/drawing/2014/main" id="{6C74AE7B-DA05-4466-B66B-1BD36730F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1563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 | Rúbrica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73BF14-9457-4A04-B682-6783D20385C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8890356"/>
              </p:ext>
            </p:extLst>
          </p:nvPr>
        </p:nvGraphicFramePr>
        <p:xfrm>
          <a:off x="304800" y="1363475"/>
          <a:ext cx="11600121" cy="274320"/>
        </p:xfrm>
        <a:graphic>
          <a:graphicData uri="http://schemas.openxmlformats.org/drawingml/2006/table">
            <a:tbl>
              <a:tblPr/>
              <a:tblGrid>
                <a:gridCol w="2185194">
                  <a:extLst>
                    <a:ext uri="{9D8B030D-6E8A-4147-A177-3AD203B41FA5}">
                      <a16:colId xmlns:a16="http://schemas.microsoft.com/office/drawing/2014/main" val="2131245921"/>
                    </a:ext>
                  </a:extLst>
                </a:gridCol>
                <a:gridCol w="3068569">
                  <a:extLst>
                    <a:ext uri="{9D8B030D-6E8A-4147-A177-3AD203B41FA5}">
                      <a16:colId xmlns:a16="http://schemas.microsoft.com/office/drawing/2014/main" val="112102468"/>
                    </a:ext>
                  </a:extLst>
                </a:gridCol>
                <a:gridCol w="3068569">
                  <a:extLst>
                    <a:ext uri="{9D8B030D-6E8A-4147-A177-3AD203B41FA5}">
                      <a16:colId xmlns:a16="http://schemas.microsoft.com/office/drawing/2014/main" val="826470881"/>
                    </a:ext>
                  </a:extLst>
                </a:gridCol>
                <a:gridCol w="3277789">
                  <a:extLst>
                    <a:ext uri="{9D8B030D-6E8A-4147-A177-3AD203B41FA5}">
                      <a16:colId xmlns:a16="http://schemas.microsoft.com/office/drawing/2014/main" val="28306843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200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No cumplió (0%) </a:t>
                      </a:r>
                      <a:endParaRPr lang="es-ES" sz="1200" b="0" i="0" dirty="0">
                        <a:effectLst/>
                        <a:latin typeface="+mj-l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200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Falta desarrollar (50%) </a:t>
                      </a:r>
                      <a:endParaRPr lang="es-ES" sz="1200" b="0" i="0" dirty="0">
                        <a:effectLst/>
                        <a:latin typeface="+mj-l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200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En desarrollo (80%) </a:t>
                      </a:r>
                      <a:endParaRPr lang="es-ES" sz="1200" b="0" i="0" dirty="0">
                        <a:effectLst/>
                        <a:latin typeface="+mj-l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200" b="0" i="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Sobresaliente (100%) </a:t>
                      </a:r>
                      <a:endParaRPr lang="es-ES" sz="1200" b="0" i="0" dirty="0">
                        <a:effectLst/>
                        <a:latin typeface="+mj-l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474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E65512-9A0F-4B74-AA12-82F1593A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68803"/>
              </p:ext>
            </p:extLst>
          </p:nvPr>
        </p:nvGraphicFramePr>
        <p:xfrm>
          <a:off x="281881" y="1797370"/>
          <a:ext cx="11591259" cy="47752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4439">
                  <a:extLst>
                    <a:ext uri="{9D8B030D-6E8A-4147-A177-3AD203B41FA5}">
                      <a16:colId xmlns:a16="http://schemas.microsoft.com/office/drawing/2014/main" val="3928301875"/>
                    </a:ext>
                  </a:extLst>
                </a:gridCol>
                <a:gridCol w="10044873">
                  <a:extLst>
                    <a:ext uri="{9D8B030D-6E8A-4147-A177-3AD203B41FA5}">
                      <a16:colId xmlns:a16="http://schemas.microsoft.com/office/drawing/2014/main" val="2737786463"/>
                    </a:ext>
                  </a:extLst>
                </a:gridCol>
                <a:gridCol w="791947">
                  <a:extLst>
                    <a:ext uri="{9D8B030D-6E8A-4147-A177-3AD203B41FA5}">
                      <a16:colId xmlns:a16="http://schemas.microsoft.com/office/drawing/2014/main" val="2855894444"/>
                    </a:ext>
                  </a:extLst>
                </a:gridCol>
              </a:tblGrid>
              <a:tr h="39719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1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Introducción (Descripción de la situación problema) </a:t>
                      </a:r>
                      <a:endParaRPr lang="es-ES" sz="1000" b="0" i="0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2.5 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3081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dirty="0">
                          <a:effectLst/>
                        </a:rPr>
                        <a:t>Descripción detalla de los datos.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2.5 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980622"/>
                  </a:ext>
                </a:extLst>
              </a:tr>
              <a:tr h="5784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Etapa 1: 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Valores perdidos </a:t>
                      </a:r>
                      <a:endParaRPr lang="es-ES" sz="1000" dirty="0">
                        <a:effectLst/>
                      </a:endParaRPr>
                    </a:p>
                    <a:p>
                      <a:pPr lvl="1" algn="l" rtl="0" fontAlgn="base"/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Enunciar el proceso para encontrar valores perdidos y, en caso de encontrarlos, aplicar técnicas para corregirlos, justificando. </a:t>
                      </a:r>
                      <a:endParaRPr lang="es-ES" sz="1000" b="0" i="0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683882"/>
                  </a:ext>
                </a:extLst>
              </a:tr>
              <a:tr h="447466">
                <a:tc>
                  <a:txBody>
                    <a:bodyPr/>
                    <a:lstStyle/>
                    <a:p>
                      <a:pPr lvl="0" algn="ctr" rtl="0" fontAlgn="base"/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Etapa 2:</a:t>
                      </a:r>
                      <a:r>
                        <a:rPr lang="es-ES" sz="1000" dirty="0">
                          <a:effectLst/>
                        </a:rPr>
                        <a:t> Ingeniería de Características </a:t>
                      </a:r>
                    </a:p>
                    <a:p>
                      <a:pPr lvl="1" algn="l" rtl="0" fontAlgn="base"/>
                      <a:r>
                        <a:rPr lang="es-ES" sz="1000" dirty="0">
                          <a:effectLst/>
                        </a:rPr>
                        <a:t> Enunciar el proceso para detectar valores atípicos y tratarlos, justificando.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91803"/>
                  </a:ext>
                </a:extLst>
              </a:tr>
              <a:tr h="5784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5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Etapa 2: 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Ingeniería de Características </a:t>
                      </a:r>
                    </a:p>
                    <a:p>
                      <a:pPr lvl="1" algn="l" rtl="0" fontAlgn="base"/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 Analizar las variables y enunciar cuáles variables categóricas requieren de transformaciones como: </a:t>
                      </a:r>
                      <a:r>
                        <a:rPr lang="es-ES" sz="1000" dirty="0" err="1">
                          <a:solidFill>
                            <a:srgbClr val="002060"/>
                          </a:solidFill>
                          <a:effectLst/>
                        </a:rPr>
                        <a:t>One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 Hot </a:t>
                      </a:r>
                      <a:r>
                        <a:rPr lang="es-ES" sz="1000" dirty="0" err="1">
                          <a:solidFill>
                            <a:srgbClr val="002060"/>
                          </a:solidFill>
                          <a:effectLst/>
                        </a:rPr>
                        <a:t>Encoding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 y justificar. </a:t>
                      </a:r>
                      <a:endParaRPr lang="es-ES" sz="1000" b="0" i="0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964603"/>
                  </a:ext>
                </a:extLst>
              </a:tr>
              <a:tr h="41471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6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Etapa 2: </a:t>
                      </a:r>
                      <a:r>
                        <a:rPr lang="es-ES" sz="1000" dirty="0">
                          <a:effectLst/>
                        </a:rPr>
                        <a:t>Ingeniería de Características </a:t>
                      </a:r>
                    </a:p>
                    <a:p>
                      <a:pPr lvl="1" algn="l" rtl="0" fontAlgn="base"/>
                      <a:r>
                        <a:rPr lang="es-ES" sz="1000" dirty="0">
                          <a:effectLst/>
                        </a:rPr>
                        <a:t> Identificar y enunciar las variables que utilizaron técnicas de </a:t>
                      </a:r>
                      <a:r>
                        <a:rPr lang="es-ES" sz="1000" dirty="0" err="1">
                          <a:effectLst/>
                        </a:rPr>
                        <a:t>binning</a:t>
                      </a:r>
                      <a:r>
                        <a:rPr lang="es-ES" sz="1000" dirty="0">
                          <a:effectLst/>
                        </a:rPr>
                        <a:t> y justificar.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204214"/>
                  </a:ext>
                </a:extLst>
              </a:tr>
              <a:tr h="587353">
                <a:tc>
                  <a:txBody>
                    <a:bodyPr/>
                    <a:lstStyle/>
                    <a:p>
                      <a:pPr lvl="0" algn="ctr" rtl="0" fontAlgn="base"/>
                      <a:r>
                        <a:rPr lang="es-ES" sz="1000" dirty="0">
                          <a:effectLst/>
                        </a:rPr>
                        <a:t>7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 err="1">
                          <a:solidFill>
                            <a:schemeClr val="accent2"/>
                          </a:solidFill>
                          <a:effectLst/>
                        </a:rPr>
                        <a:t>Etaoa</a:t>
                      </a:r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 3: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Reducción de </a:t>
                      </a:r>
                      <a:r>
                        <a:rPr lang="es-ES" sz="1000" dirty="0" err="1">
                          <a:solidFill>
                            <a:srgbClr val="002060"/>
                          </a:solidFill>
                          <a:effectLst/>
                        </a:rPr>
                        <a:t>dimensionalidad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</a:p>
                    <a:p>
                      <a:pPr lvl="1" algn="l" rtl="0" fontAlgn="base"/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Aplicar ambas técnicas de reducción de dimensionalidad, entregar código y 2 conjuntos de datos.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2377"/>
                  </a:ext>
                </a:extLst>
              </a:tr>
              <a:tr h="451426">
                <a:tc>
                  <a:txBody>
                    <a:bodyPr/>
                    <a:lstStyle/>
                    <a:p>
                      <a:pPr lvl="0" algn="ctr" rtl="0" fontAlgn="base"/>
                      <a:r>
                        <a:rPr lang="es-ES" sz="1000" dirty="0">
                          <a:effectLst/>
                        </a:rPr>
                        <a:t>8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b="1" dirty="0">
                          <a:solidFill>
                            <a:schemeClr val="accent2"/>
                          </a:solidFill>
                          <a:effectLst/>
                        </a:rPr>
                        <a:t>Etapa 3: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</a:p>
                    <a:p>
                      <a:pPr algn="l" rtl="0" fontAlgn="base"/>
                      <a:r>
                        <a:rPr lang="es-ES" sz="1000" dirty="0">
                          <a:effectLst/>
                        </a:rPr>
                        <a:t>Reducción de </a:t>
                      </a:r>
                      <a:r>
                        <a:rPr lang="es-ES" sz="1000" dirty="0" err="1">
                          <a:effectLst/>
                        </a:rPr>
                        <a:t>dimensionalidad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</a:p>
                    <a:p>
                      <a:pPr algn="l" rtl="0" fontAlgn="base"/>
                      <a:r>
                        <a:rPr lang="es-ES" sz="1000" dirty="0">
                          <a:effectLst/>
                        </a:rPr>
                        <a:t> </a:t>
                      </a:r>
                    </a:p>
                    <a:p>
                      <a:pPr lvl="1" algn="l" rtl="0" fontAlgn="base"/>
                      <a:r>
                        <a:rPr lang="es-ES" sz="1000" dirty="0">
                          <a:effectLst/>
                        </a:rPr>
                        <a:t>Mostrar hallazgos, conclusiones e interpretaciones.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40688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9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dirty="0">
                          <a:solidFill>
                            <a:srgbClr val="002060"/>
                          </a:solidFill>
                          <a:effectLst/>
                        </a:rPr>
                        <a:t>Resultados y conclusiones </a:t>
                      </a:r>
                      <a:endParaRPr lang="es-ES" sz="1000" b="0" i="0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4 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881076"/>
                  </a:ext>
                </a:extLst>
              </a:tr>
              <a:tr h="32870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10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dirty="0">
                          <a:effectLst/>
                        </a:rPr>
                        <a:t>Material de apoyo visual (gráficas, tablas, capturas de pantalla, etc.) </a:t>
                      </a:r>
                      <a:endParaRPr lang="es-ES" sz="10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000" dirty="0">
                          <a:effectLst/>
                        </a:rPr>
                        <a:t>2 </a:t>
                      </a: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0204"/>
                  </a:ext>
                </a:extLst>
              </a:tr>
              <a:tr h="77729">
                <a:tc>
                  <a:txBody>
                    <a:bodyPr/>
                    <a:lstStyle/>
                    <a:p>
                      <a:pPr algn="l" rtl="0" fontAlgn="base"/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000" dirty="0">
                          <a:effectLst/>
                        </a:rPr>
                        <a:t>Total</a:t>
                      </a:r>
                      <a:endParaRPr lang="es-ES" sz="1000" b="0" i="0" dirty="0">
                        <a:effectLst/>
                        <a:latin typeface="+mj-lt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kern="1200" dirty="0">
                          <a:effectLst/>
                        </a:rPr>
                        <a:t>35 pts. </a:t>
                      </a:r>
                      <a:endParaRPr lang="es-E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0358" marR="30358" marT="15179" marB="15179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309587"/>
                  </a:ext>
                </a:extLst>
              </a:tr>
            </a:tbl>
          </a:graphicData>
        </a:graphic>
      </p:graphicFrame>
      <p:pic>
        <p:nvPicPr>
          <p:cNvPr id="8" name="Picture 4" descr="Picture 3">
            <a:extLst>
              <a:ext uri="{FF2B5EF4-FFF2-40B4-BE49-F238E27FC236}">
                <a16:creationId xmlns:a16="http://schemas.microsoft.com/office/drawing/2014/main" id="{18B35265-3B3E-4123-93D8-89C91E016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158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816" y="1272129"/>
            <a:ext cx="5946183" cy="55858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731447" y="5556441"/>
            <a:ext cx="1217066" cy="1217066"/>
            <a:chOff x="4514381" y="5355965"/>
            <a:chExt cx="1217066" cy="1217066"/>
          </a:xfrm>
        </p:grpSpPr>
        <p:sp>
          <p:nvSpPr>
            <p:cNvPr id="22" name="Oval 21"/>
            <p:cNvSpPr/>
            <p:nvPr/>
          </p:nvSpPr>
          <p:spPr>
            <a:xfrm>
              <a:off x="4514381" y="5355965"/>
              <a:ext cx="1217066" cy="1217066"/>
            </a:xfrm>
            <a:prstGeom prst="ellipse">
              <a:avLst/>
            </a:prstGeom>
            <a:gradFill flip="none" rotWithShape="1">
              <a:gsLst>
                <a:gs pos="0">
                  <a:srgbClr val="03819F">
                    <a:shade val="30000"/>
                    <a:satMod val="115000"/>
                  </a:srgbClr>
                </a:gs>
                <a:gs pos="50000">
                  <a:srgbClr val="03819F">
                    <a:shade val="67500"/>
                    <a:satMod val="115000"/>
                  </a:srgbClr>
                </a:gs>
                <a:gs pos="100000">
                  <a:srgbClr val="03819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665715" y="5508436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421761" y="3298658"/>
            <a:ext cx="1217066" cy="1217066"/>
            <a:chOff x="5350234" y="3631390"/>
            <a:chExt cx="1217066" cy="1217066"/>
          </a:xfrm>
        </p:grpSpPr>
        <p:sp>
          <p:nvSpPr>
            <p:cNvPr id="23" name="Oval 22"/>
            <p:cNvSpPr/>
            <p:nvPr/>
          </p:nvSpPr>
          <p:spPr>
            <a:xfrm>
              <a:off x="5350234" y="3631390"/>
              <a:ext cx="1217066" cy="1217066"/>
            </a:xfrm>
            <a:prstGeom prst="ellipse">
              <a:avLst/>
            </a:prstGeom>
            <a:solidFill>
              <a:srgbClr val="0DBF9D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89211" y="3783861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37638" y="1588801"/>
            <a:ext cx="1217066" cy="1217066"/>
            <a:chOff x="6522541" y="2099716"/>
            <a:chExt cx="1217066" cy="1217066"/>
          </a:xfrm>
        </p:grpSpPr>
        <p:sp>
          <p:nvSpPr>
            <p:cNvPr id="28" name="Oval 27"/>
            <p:cNvSpPr/>
            <p:nvPr/>
          </p:nvSpPr>
          <p:spPr>
            <a:xfrm>
              <a:off x="6522541" y="2099716"/>
              <a:ext cx="1217066" cy="1217066"/>
            </a:xfrm>
            <a:prstGeom prst="ellipse">
              <a:avLst/>
            </a:prstGeom>
            <a:gradFill flip="none" rotWithShape="1">
              <a:gsLst>
                <a:gs pos="0">
                  <a:srgbClr val="03819F">
                    <a:shade val="30000"/>
                    <a:satMod val="115000"/>
                  </a:srgbClr>
                </a:gs>
                <a:gs pos="50000">
                  <a:srgbClr val="03819F">
                    <a:shade val="67500"/>
                    <a:satMod val="115000"/>
                  </a:srgbClr>
                </a:gs>
                <a:gs pos="100000">
                  <a:srgbClr val="03819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61518" y="2252187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952304" y="470695"/>
            <a:ext cx="1217066" cy="1217066"/>
            <a:chOff x="8048924" y="993217"/>
            <a:chExt cx="1217066" cy="1217066"/>
          </a:xfrm>
        </p:grpSpPr>
        <p:sp>
          <p:nvSpPr>
            <p:cNvPr id="31" name="Oval 30"/>
            <p:cNvSpPr/>
            <p:nvPr/>
          </p:nvSpPr>
          <p:spPr>
            <a:xfrm>
              <a:off x="8048924" y="993217"/>
              <a:ext cx="1217066" cy="1217066"/>
            </a:xfrm>
            <a:prstGeom prst="ellipse">
              <a:avLst/>
            </a:prstGeom>
            <a:solidFill>
              <a:srgbClr val="8D092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73072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187901" y="1145688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4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8989" y="1390514"/>
            <a:ext cx="4978884" cy="3964870"/>
            <a:chOff x="238989" y="1390514"/>
            <a:chExt cx="4978884" cy="3964870"/>
          </a:xfrm>
        </p:grpSpPr>
        <p:grpSp>
          <p:nvGrpSpPr>
            <p:cNvPr id="56" name="Group 55"/>
            <p:cNvGrpSpPr/>
            <p:nvPr/>
          </p:nvGrpSpPr>
          <p:grpSpPr>
            <a:xfrm>
              <a:off x="238991" y="1390514"/>
              <a:ext cx="3096957" cy="755703"/>
              <a:chOff x="238991" y="1390514"/>
              <a:chExt cx="3096957" cy="75570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38991" y="1390514"/>
                <a:ext cx="755703" cy="755703"/>
                <a:chOff x="4514381" y="5355965"/>
                <a:chExt cx="1217066" cy="1217066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4514381" y="5355965"/>
                  <a:ext cx="1217066" cy="121706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3819F">
                        <a:shade val="30000"/>
                        <a:satMod val="115000"/>
                      </a:srgbClr>
                    </a:gs>
                    <a:gs pos="50000">
                      <a:srgbClr val="03819F">
                        <a:shade val="67500"/>
                        <a:satMod val="115000"/>
                      </a:srgbClr>
                    </a:gs>
                    <a:gs pos="100000">
                      <a:srgbClr val="03819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645815" y="5508437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1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1210045" y="1445200"/>
                <a:ext cx="2125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Sesión Síncrona 1</a:t>
                </a:r>
              </a:p>
              <a:p>
                <a:r>
                  <a:rPr lang="es-MX" dirty="0">
                    <a:solidFill>
                      <a:srgbClr val="03819F"/>
                    </a:solidFill>
                  </a:rPr>
                  <a:t>Aprender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38990" y="2460236"/>
              <a:ext cx="4978883" cy="755703"/>
              <a:chOff x="238990" y="2390599"/>
              <a:chExt cx="4978883" cy="755703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238990" y="2390599"/>
                <a:ext cx="755703" cy="755703"/>
                <a:chOff x="5350234" y="3631390"/>
                <a:chExt cx="1217066" cy="121706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350234" y="3631390"/>
                  <a:ext cx="1217066" cy="1217066"/>
                </a:xfrm>
                <a:prstGeom prst="ellipse">
                  <a:avLst/>
                </a:prstGeom>
                <a:solidFill>
                  <a:srgbClr val="0DBF9D"/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481668" y="3783862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2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1210045" y="2445285"/>
                <a:ext cx="4007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Trabajo asíncrono 1</a:t>
                </a:r>
              </a:p>
              <a:p>
                <a:r>
                  <a:rPr lang="es-MX" dirty="0">
                    <a:solidFill>
                      <a:srgbClr val="0DBF9D"/>
                    </a:solidFill>
                  </a:rPr>
                  <a:t>Profundizar | </a:t>
                </a:r>
                <a:r>
                  <a:rPr lang="es-MX" dirty="0">
                    <a:solidFill>
                      <a:schemeClr val="bg1">
                        <a:lumMod val="65000"/>
                      </a:schemeClr>
                    </a:solidFill>
                  </a:rPr>
                  <a:t>Ruta de Aprendizaje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38991" y="3529958"/>
              <a:ext cx="3585871" cy="755703"/>
              <a:chOff x="238991" y="3482460"/>
              <a:chExt cx="3585871" cy="75570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238991" y="3482460"/>
                <a:ext cx="755703" cy="755703"/>
                <a:chOff x="6522541" y="2099716"/>
                <a:chExt cx="1217066" cy="1217066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6522541" y="2099716"/>
                  <a:ext cx="1217066" cy="121706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3819F">
                        <a:shade val="30000"/>
                        <a:satMod val="115000"/>
                      </a:srgbClr>
                    </a:gs>
                    <a:gs pos="50000">
                      <a:srgbClr val="03819F">
                        <a:shade val="67500"/>
                        <a:satMod val="115000"/>
                      </a:srgbClr>
                    </a:gs>
                    <a:gs pos="100000">
                      <a:srgbClr val="03819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653975" y="2252188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3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1210044" y="3537146"/>
                <a:ext cx="2614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Sesión Síncrona 2</a:t>
                </a:r>
              </a:p>
              <a:p>
                <a:r>
                  <a:rPr lang="es-MX" dirty="0">
                    <a:solidFill>
                      <a:srgbClr val="03819F"/>
                    </a:solidFill>
                  </a:rPr>
                  <a:t>Preparar para Aplicar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38989" y="4599681"/>
              <a:ext cx="4252722" cy="755703"/>
              <a:chOff x="238989" y="4599681"/>
              <a:chExt cx="4252722" cy="755703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238989" y="4599681"/>
                <a:ext cx="755703" cy="755703"/>
                <a:chOff x="8048924" y="993217"/>
                <a:chExt cx="1217066" cy="121706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8048924" y="993217"/>
                  <a:ext cx="1217066" cy="1217066"/>
                </a:xfrm>
                <a:prstGeom prst="ellipse">
                  <a:avLst/>
                </a:prstGeom>
                <a:solidFill>
                  <a:srgbClr val="8D092F"/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solidFill>
                      <a:srgbClr val="730726"/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8180358" y="1125788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1210043" y="4654367"/>
                <a:ext cx="3281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Trabajo asíncrono 2</a:t>
                </a:r>
              </a:p>
              <a:p>
                <a:r>
                  <a:rPr lang="es-MX" dirty="0">
                    <a:solidFill>
                      <a:srgbClr val="8D092F"/>
                    </a:solidFill>
                  </a:rPr>
                  <a:t>Aplicar en el trabajo | </a:t>
                </a:r>
                <a:r>
                  <a:rPr lang="es-MX" dirty="0"/>
                  <a:t>Reto</a:t>
                </a: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123984" y="3425052"/>
            <a:ext cx="5093889" cy="98678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sysDash"/>
          </a:ln>
          <a:effectLst>
            <a:glow rad="762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0" name="Picture 59" descr="Picture 3">
            <a:extLst>
              <a:ext uri="{FF2B5EF4-FFF2-40B4-BE49-F238E27FC236}">
                <a16:creationId xmlns:a16="http://schemas.microsoft.com/office/drawing/2014/main" id="{7FE29E07-7CC9-4A47-B3CE-D373FCCC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2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3350C-B761-4F03-86FA-255AFB642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4649" y="1575212"/>
            <a:ext cx="4629166" cy="46680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s-ES" sz="1800" dirty="0"/>
              <a:t>Como se mencionó en las sesiones, es importante recordar que hay pasos que pueden</a:t>
            </a:r>
            <a:r>
              <a:rPr lang="es-ES" sz="1800" b="1" dirty="0">
                <a:solidFill>
                  <a:srgbClr val="002060"/>
                </a:solidFill>
              </a:rPr>
              <a:t> omitirse</a:t>
            </a:r>
            <a:r>
              <a:rPr lang="es-ES" sz="1800" dirty="0"/>
              <a:t> dado la naturaleza de los datos, sin embargo, si es muy importante </a:t>
            </a:r>
            <a:r>
              <a:rPr lang="es-ES" sz="1800" b="1" dirty="0">
                <a:solidFill>
                  <a:schemeClr val="accent2"/>
                </a:solidFill>
              </a:rPr>
              <a:t>mencionar cada una de las etapas y el proceso</a:t>
            </a:r>
            <a:r>
              <a:rPr lang="es-ES" sz="1800" dirty="0"/>
              <a:t> que se siguió para verificar y asegurarse que el resultado final sea el mejor posible (la construcción de bases de datos de calidad)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95E799-B727-4321-A3B7-B48D4D0B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 de aplicación: Reto | Rúbrica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12236-7DAD-FA45-994A-CA1CDCBC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27"/>
          <a:stretch/>
        </p:blipFill>
        <p:spPr>
          <a:xfrm>
            <a:off x="603850" y="2185516"/>
            <a:ext cx="5745191" cy="3613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7A7257A0-E2A8-AD40-BCA0-F0E8E43C7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2659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406787" y="5430787"/>
            <a:ext cx="4017830" cy="625843"/>
            <a:chOff x="1107830" y="5590744"/>
            <a:chExt cx="5309297" cy="625843"/>
          </a:xfrm>
        </p:grpSpPr>
        <p:sp>
          <p:nvSpPr>
            <p:cNvPr id="14" name="Google Shape;152;p7"/>
            <p:cNvSpPr/>
            <p:nvPr/>
          </p:nvSpPr>
          <p:spPr>
            <a:xfrm>
              <a:off x="1107830" y="5590744"/>
              <a:ext cx="5309297" cy="625843"/>
            </a:xfrm>
            <a:prstGeom prst="rect">
              <a:avLst/>
            </a:prstGeom>
            <a:solidFill>
              <a:srgbClr val="59335C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3;p7"/>
            <p:cNvSpPr txBox="1"/>
            <p:nvPr/>
          </p:nvSpPr>
          <p:spPr>
            <a:xfrm>
              <a:off x="1372451" y="5590744"/>
              <a:ext cx="3657600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Cierre de sesión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accent2"/>
                </a:solidFill>
              </a:rPr>
              <a:t>Cierre</a:t>
            </a:r>
            <a:br>
              <a:rPr lang="es-419" dirty="0"/>
            </a:br>
            <a:r>
              <a:rPr lang="es-419" dirty="0"/>
              <a:t>Sesión Sincrónica 2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s-MX" dirty="0"/>
              <a:t>Integración final de aprendizajes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Reflexión final</a:t>
            </a:r>
          </a:p>
          <a:p>
            <a:pPr>
              <a:buSzPct val="100000"/>
            </a:pPr>
            <a:r>
              <a:rPr lang="es-MX" dirty="0"/>
              <a:t>Concepto clave | </a:t>
            </a:r>
            <a:r>
              <a:rPr lang="es-MX" i="1" dirty="0" err="1"/>
              <a:t>TakeAway</a:t>
            </a:r>
            <a:endParaRPr lang="es-MX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-171015" y="4914127"/>
            <a:ext cx="1910464" cy="1833058"/>
            <a:chOff x="9896169" y="2379052"/>
            <a:chExt cx="1910464" cy="183305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E93906-3635-42C9-8BA4-5B3D1F0BBE28}"/>
                </a:ext>
              </a:extLst>
            </p:cNvPr>
            <p:cNvGrpSpPr/>
            <p:nvPr/>
          </p:nvGrpSpPr>
          <p:grpSpPr>
            <a:xfrm>
              <a:off x="9896169" y="2379052"/>
              <a:ext cx="1910464" cy="1833058"/>
              <a:chOff x="9750521" y="1417159"/>
              <a:chExt cx="2030598" cy="1929034"/>
            </a:xfrm>
          </p:grpSpPr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D7FA3D44-B896-4ED2-9EEC-2C1B786AAFDB}"/>
                  </a:ext>
                </a:extLst>
              </p:cNvPr>
              <p:cNvSpPr/>
              <p:nvPr/>
            </p:nvSpPr>
            <p:spPr>
              <a:xfrm rot="13248318">
                <a:off x="9750521" y="2529855"/>
                <a:ext cx="1047536" cy="816338"/>
              </a:xfrm>
              <a:custGeom>
                <a:avLst/>
                <a:gdLst>
                  <a:gd name="connsiteX0" fmla="*/ 0 w 1975757"/>
                  <a:gd name="connsiteY0" fmla="*/ 1447374 h 1447374"/>
                  <a:gd name="connsiteX1" fmla="*/ 987879 w 1975757"/>
                  <a:gd name="connsiteY1" fmla="*/ 0 h 1447374"/>
                  <a:gd name="connsiteX2" fmla="*/ 1975757 w 1975757"/>
                  <a:gd name="connsiteY2" fmla="*/ 1447374 h 1447374"/>
                  <a:gd name="connsiteX3" fmla="*/ 0 w 1975757"/>
                  <a:gd name="connsiteY3" fmla="*/ 1447374 h 1447374"/>
                  <a:gd name="connsiteX0" fmla="*/ 0 w 2240299"/>
                  <a:gd name="connsiteY0" fmla="*/ 1447374 h 1805235"/>
                  <a:gd name="connsiteX1" fmla="*/ 987879 w 2240299"/>
                  <a:gd name="connsiteY1" fmla="*/ 0 h 1805235"/>
                  <a:gd name="connsiteX2" fmla="*/ 2240299 w 2240299"/>
                  <a:gd name="connsiteY2" fmla="*/ 1805235 h 1805235"/>
                  <a:gd name="connsiteX3" fmla="*/ 0 w 2240299"/>
                  <a:gd name="connsiteY3" fmla="*/ 1447374 h 1805235"/>
                  <a:gd name="connsiteX0" fmla="*/ 0 w 2240299"/>
                  <a:gd name="connsiteY0" fmla="*/ 1407168 h 1765029"/>
                  <a:gd name="connsiteX1" fmla="*/ 756113 w 2240299"/>
                  <a:gd name="connsiteY1" fmla="*/ 0 h 1765029"/>
                  <a:gd name="connsiteX2" fmla="*/ 2240299 w 2240299"/>
                  <a:gd name="connsiteY2" fmla="*/ 1765029 h 1765029"/>
                  <a:gd name="connsiteX3" fmla="*/ 0 w 2240299"/>
                  <a:gd name="connsiteY3" fmla="*/ 1407168 h 1765029"/>
                  <a:gd name="connsiteX0" fmla="*/ 0 w 2259960"/>
                  <a:gd name="connsiteY0" fmla="*/ 1407168 h 1756938"/>
                  <a:gd name="connsiteX1" fmla="*/ 756113 w 2259960"/>
                  <a:gd name="connsiteY1" fmla="*/ 0 h 1756938"/>
                  <a:gd name="connsiteX2" fmla="*/ 2259960 w 2259960"/>
                  <a:gd name="connsiteY2" fmla="*/ 1756938 h 1756938"/>
                  <a:gd name="connsiteX3" fmla="*/ 0 w 2259960"/>
                  <a:gd name="connsiteY3" fmla="*/ 1407168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38245"/>
                  <a:gd name="connsiteY0" fmla="*/ 1566072 h 1756938"/>
                  <a:gd name="connsiteX1" fmla="*/ 734398 w 2238245"/>
                  <a:gd name="connsiteY1" fmla="*/ 0 h 1756938"/>
                  <a:gd name="connsiteX2" fmla="*/ 2238245 w 2238245"/>
                  <a:gd name="connsiteY2" fmla="*/ 1756938 h 1756938"/>
                  <a:gd name="connsiteX3" fmla="*/ 0 w 2238245"/>
                  <a:gd name="connsiteY3" fmla="*/ 1566072 h 1756938"/>
                  <a:gd name="connsiteX0" fmla="*/ 0 w 2266695"/>
                  <a:gd name="connsiteY0" fmla="*/ 1563985 h 1756938"/>
                  <a:gd name="connsiteX1" fmla="*/ 762848 w 2266695"/>
                  <a:gd name="connsiteY1" fmla="*/ 0 h 1756938"/>
                  <a:gd name="connsiteX2" fmla="*/ 2266695 w 2266695"/>
                  <a:gd name="connsiteY2" fmla="*/ 1756938 h 1756938"/>
                  <a:gd name="connsiteX3" fmla="*/ 0 w 2266695"/>
                  <a:gd name="connsiteY3" fmla="*/ 1563985 h 1756938"/>
                  <a:gd name="connsiteX0" fmla="*/ 0 w 2266695"/>
                  <a:gd name="connsiteY0" fmla="*/ 1563985 h 1756938"/>
                  <a:gd name="connsiteX1" fmla="*/ 762848 w 2266695"/>
                  <a:gd name="connsiteY1" fmla="*/ 0 h 1756938"/>
                  <a:gd name="connsiteX2" fmla="*/ 2266695 w 2266695"/>
                  <a:gd name="connsiteY2" fmla="*/ 1756938 h 1756938"/>
                  <a:gd name="connsiteX3" fmla="*/ 0 w 2266695"/>
                  <a:gd name="connsiteY3" fmla="*/ 1563985 h 1756938"/>
                  <a:gd name="connsiteX0" fmla="*/ 0 w 2266695"/>
                  <a:gd name="connsiteY0" fmla="*/ 1573467 h 1766420"/>
                  <a:gd name="connsiteX1" fmla="*/ 763543 w 2266695"/>
                  <a:gd name="connsiteY1" fmla="*/ 0 h 1766420"/>
                  <a:gd name="connsiteX2" fmla="*/ 2266695 w 2266695"/>
                  <a:gd name="connsiteY2" fmla="*/ 1766420 h 1766420"/>
                  <a:gd name="connsiteX3" fmla="*/ 0 w 2266695"/>
                  <a:gd name="connsiteY3" fmla="*/ 1573467 h 176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6695" h="1766420">
                    <a:moveTo>
                      <a:pt x="0" y="1573467"/>
                    </a:moveTo>
                    <a:cubicBezTo>
                      <a:pt x="697710" y="855844"/>
                      <a:pt x="776210" y="326393"/>
                      <a:pt x="763543" y="0"/>
                    </a:cubicBezTo>
                    <a:lnTo>
                      <a:pt x="2266695" y="1766420"/>
                    </a:lnTo>
                    <a:lnTo>
                      <a:pt x="0" y="15734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6472"/>
                  </a:gs>
                  <a:gs pos="50000">
                    <a:srgbClr val="47333D"/>
                  </a:gs>
                  <a:gs pos="100000">
                    <a:srgbClr val="826472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EFC20FE-49C5-40C9-8FF8-39EEF55E2F5F}"/>
                  </a:ext>
                </a:extLst>
              </p:cNvPr>
              <p:cNvGrpSpPr/>
              <p:nvPr/>
            </p:nvGrpSpPr>
            <p:grpSpPr>
              <a:xfrm>
                <a:off x="10136762" y="1417159"/>
                <a:ext cx="1644357" cy="1629315"/>
                <a:chOff x="10136762" y="1417159"/>
                <a:chExt cx="1644357" cy="1629315"/>
              </a:xfrm>
            </p:grpSpPr>
            <p:sp>
              <p:nvSpPr>
                <p:cNvPr id="34" name="Flowchart: Connector 33">
                  <a:extLst>
                    <a:ext uri="{FF2B5EF4-FFF2-40B4-BE49-F238E27FC236}">
                      <a16:creationId xmlns:a16="http://schemas.microsoft.com/office/drawing/2014/main" id="{DEDF70E2-9E62-4E4E-815B-2805223B3403}"/>
                    </a:ext>
                  </a:extLst>
                </p:cNvPr>
                <p:cNvSpPr/>
                <p:nvPr/>
              </p:nvSpPr>
              <p:spPr>
                <a:xfrm>
                  <a:off x="10136762" y="1417159"/>
                  <a:ext cx="1644357" cy="1629315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341D47"/>
                    </a:gs>
                    <a:gs pos="50000">
                      <a:srgbClr val="683C65"/>
                    </a:gs>
                    <a:gs pos="100000">
                      <a:srgbClr val="552F7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5C64B74-1270-49A8-AF1E-8BF9D071F05E}"/>
                    </a:ext>
                  </a:extLst>
                </p:cNvPr>
                <p:cNvSpPr/>
                <p:nvPr/>
              </p:nvSpPr>
              <p:spPr>
                <a:xfrm>
                  <a:off x="10355606" y="1642321"/>
                  <a:ext cx="1207129" cy="11961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350"/>
                </a:p>
              </p:txBody>
            </p:sp>
          </p:grp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3691" y="2770810"/>
              <a:ext cx="797296" cy="797296"/>
            </a:xfrm>
            <a:prstGeom prst="rect">
              <a:avLst/>
            </a:prstGeom>
          </p:spPr>
        </p:pic>
      </p:grpSp>
      <p:pic>
        <p:nvPicPr>
          <p:cNvPr id="17" name="Picture 16" descr="Picture 3">
            <a:extLst>
              <a:ext uri="{FF2B5EF4-FFF2-40B4-BE49-F238E27FC236}">
                <a16:creationId xmlns:a16="http://schemas.microsoft.com/office/drawing/2014/main" id="{DDC158C3-EE68-034C-829C-738CF0584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3211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61473" y="1361243"/>
            <a:ext cx="6544640" cy="52651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2400" b="1" dirty="0">
                <a:solidFill>
                  <a:srgbClr val="002060"/>
                </a:solidFill>
              </a:rPr>
              <a:t>Conceptos: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dirty="0"/>
              <a:t>Ingeniería de características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dirty="0">
                <a:solidFill>
                  <a:srgbClr val="002060"/>
                </a:solidFill>
              </a:rPr>
              <a:t>Valores perdidos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dirty="0"/>
              <a:t>Valores atípicos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dirty="0">
                <a:solidFill>
                  <a:srgbClr val="002060"/>
                </a:solidFill>
              </a:rPr>
              <a:t>Imputar valores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i="1" dirty="0" err="1"/>
              <a:t>One</a:t>
            </a:r>
            <a:r>
              <a:rPr lang="es-MX" sz="1800" i="1" dirty="0"/>
              <a:t> </a:t>
            </a:r>
            <a:r>
              <a:rPr lang="es-MX" sz="1800" i="1" dirty="0" err="1"/>
              <a:t>hot</a:t>
            </a:r>
            <a:r>
              <a:rPr lang="es-MX" sz="1800" i="1" dirty="0"/>
              <a:t> </a:t>
            </a:r>
            <a:r>
              <a:rPr lang="es-MX" sz="1800" i="1" dirty="0" err="1"/>
              <a:t>encoding</a:t>
            </a:r>
            <a:r>
              <a:rPr lang="es-MX" sz="1800" i="1" dirty="0"/>
              <a:t>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i="1" dirty="0" err="1">
                <a:solidFill>
                  <a:srgbClr val="002060"/>
                </a:solidFill>
              </a:rPr>
              <a:t>Feature</a:t>
            </a:r>
            <a:r>
              <a:rPr lang="es-MX" sz="1800" i="1" dirty="0">
                <a:solidFill>
                  <a:srgbClr val="002060"/>
                </a:solidFill>
              </a:rPr>
              <a:t> Split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i="1" dirty="0" err="1"/>
              <a:t>Binning</a:t>
            </a:r>
            <a:r>
              <a:rPr lang="es-MX" sz="1800" dirty="0"/>
              <a:t> y Operaciones de grupo </a:t>
            </a:r>
          </a:p>
          <a:p>
            <a:pPr>
              <a:lnSpc>
                <a:spcPct val="100000"/>
              </a:lnSpc>
              <a:spcAft>
                <a:spcPts val="1500"/>
              </a:spcAft>
              <a:buSzPct val="100000"/>
            </a:pPr>
            <a:r>
              <a:rPr lang="es-MX" sz="1800" dirty="0">
                <a:solidFill>
                  <a:srgbClr val="002060"/>
                </a:solidFill>
              </a:rPr>
              <a:t>Reducción de Dimensionalidad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Cierre | Sesión Sincrónica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127036"/>
            <a:ext cx="4065373" cy="5733535"/>
          </a:xfrm>
          <a:prstGeom prst="rect">
            <a:avLst/>
          </a:prstGeom>
        </p:spPr>
      </p:pic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BDCDE9EF-9E28-5044-98C0-FEC76E917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3798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24283" y="1464974"/>
            <a:ext cx="6909815" cy="47147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cs typeface="Arial" panose="020B0604020202020204" pitchFamily="34" charset="0"/>
              </a:rPr>
              <a:t>Etapas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Cierre | Sesión Sincrónica 2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04248" y="5514101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En un </a:t>
            </a:r>
            <a:r>
              <a:rPr lang="es-ES_tradnl" sz="1600" b="1" dirty="0">
                <a:solidFill>
                  <a:srgbClr val="002060"/>
                </a:solidFill>
              </a:rPr>
              <a:t>proyecto de Ciencia de Datos</a:t>
            </a:r>
            <a:r>
              <a:rPr lang="es-ES_tradnl" sz="1600" dirty="0"/>
              <a:t>, todas las etapas están conectadas, es un ciclo que </a:t>
            </a:r>
            <a:r>
              <a:rPr lang="es-ES_tradnl" sz="1600" b="1" dirty="0">
                <a:solidFill>
                  <a:schemeClr val="accent2"/>
                </a:solidFill>
              </a:rPr>
              <a:t>requiere de retroalimentación continua</a:t>
            </a:r>
            <a:r>
              <a:rPr lang="es-ES_tradnl" sz="1600" dirty="0"/>
              <a:t> para su correcta implementación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DD198-6AE6-4992-9874-AF26AF001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987048"/>
              </p:ext>
            </p:extLst>
          </p:nvPr>
        </p:nvGraphicFramePr>
        <p:xfrm>
          <a:off x="5104248" y="2172925"/>
          <a:ext cx="6349886" cy="12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A6D0FD3-FA98-413D-9ECB-68419B5FEE3A}"/>
              </a:ext>
            </a:extLst>
          </p:cNvPr>
          <p:cNvGraphicFramePr/>
          <p:nvPr/>
        </p:nvGraphicFramePr>
        <p:xfrm>
          <a:off x="5104248" y="3534694"/>
          <a:ext cx="6349886" cy="168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D573-6A26-EF4E-96DF-6EF1572D8E86}"/>
              </a:ext>
            </a:extLst>
          </p:cNvPr>
          <p:cNvGrpSpPr/>
          <p:nvPr/>
        </p:nvGrpSpPr>
        <p:grpSpPr>
          <a:xfrm>
            <a:off x="285734" y="1633928"/>
            <a:ext cx="4462127" cy="4735790"/>
            <a:chOff x="285734" y="1633928"/>
            <a:chExt cx="4462127" cy="4735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B95CBF-EC21-4BF5-ACD4-09D29EFD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734" y="1633928"/>
              <a:ext cx="4462127" cy="44280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2CD8C5-B0B0-4C8B-AAE9-1247AAFD7ABE}"/>
                </a:ext>
              </a:extLst>
            </p:cNvPr>
            <p:cNvSpPr txBox="1"/>
            <p:nvPr/>
          </p:nvSpPr>
          <p:spPr>
            <a:xfrm>
              <a:off x="542110" y="6061941"/>
              <a:ext cx="379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/>
                <a:t>CRISP DM – Metodología IBM </a:t>
              </a:r>
              <a:endParaRPr lang="en-US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CBEC8-E943-3041-8DE4-5F98AC94A455}"/>
                </a:ext>
              </a:extLst>
            </p:cNvPr>
            <p:cNvSpPr/>
            <p:nvPr/>
          </p:nvSpPr>
          <p:spPr>
            <a:xfrm>
              <a:off x="902677" y="3593123"/>
              <a:ext cx="621323" cy="18756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A09B73-FBAA-6D45-8099-7A519F9AD3C3}"/>
                </a:ext>
              </a:extLst>
            </p:cNvPr>
            <p:cNvSpPr/>
            <p:nvPr/>
          </p:nvSpPr>
          <p:spPr>
            <a:xfrm>
              <a:off x="1601882" y="2441798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F69CD2-0800-4242-9172-8CAEE8E93FD5}"/>
                </a:ext>
              </a:extLst>
            </p:cNvPr>
            <p:cNvSpPr/>
            <p:nvPr/>
          </p:nvSpPr>
          <p:spPr>
            <a:xfrm>
              <a:off x="2703852" y="2447660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DA5AB7-2C95-164A-913F-ADC247BE4684}"/>
                </a:ext>
              </a:extLst>
            </p:cNvPr>
            <p:cNvSpPr/>
            <p:nvPr/>
          </p:nvSpPr>
          <p:spPr>
            <a:xfrm>
              <a:off x="3315543" y="319278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82D1D-02C8-1C42-BE90-6B8DA6B57660}"/>
                </a:ext>
              </a:extLst>
            </p:cNvPr>
            <p:cNvSpPr/>
            <p:nvPr/>
          </p:nvSpPr>
          <p:spPr>
            <a:xfrm>
              <a:off x="3303820" y="3896171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13FFE-AF85-9044-B8C5-CD9F72B00C9B}"/>
                </a:ext>
              </a:extLst>
            </p:cNvPr>
            <p:cNvSpPr/>
            <p:nvPr/>
          </p:nvSpPr>
          <p:spPr>
            <a:xfrm>
              <a:off x="2113928" y="506261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21995-8617-A240-B98F-AFCA8C1B9E22}"/>
                </a:ext>
              </a:extLst>
            </p:cNvPr>
            <p:cNvSpPr txBox="1"/>
            <p:nvPr/>
          </p:nvSpPr>
          <p:spPr>
            <a:xfrm>
              <a:off x="1451572" y="238342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Business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3B62A1-ABE5-494F-AC84-8072C0B4B9F0}"/>
                </a:ext>
              </a:extLst>
            </p:cNvPr>
            <p:cNvSpPr txBox="1"/>
            <p:nvPr/>
          </p:nvSpPr>
          <p:spPr>
            <a:xfrm>
              <a:off x="2553542" y="239158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DF5D2-1FCF-644E-9A75-0B6F360FD093}"/>
                </a:ext>
              </a:extLst>
            </p:cNvPr>
            <p:cNvSpPr txBox="1"/>
            <p:nvPr/>
          </p:nvSpPr>
          <p:spPr>
            <a:xfrm>
              <a:off x="3165233" y="3163787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preparation</a:t>
              </a:r>
              <a:endParaRPr lang="es-ES_tradnl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05D62-26FC-6C4C-9AC1-13CC72A121B0}"/>
                </a:ext>
              </a:extLst>
            </p:cNvPr>
            <p:cNvSpPr txBox="1"/>
            <p:nvPr/>
          </p:nvSpPr>
          <p:spPr>
            <a:xfrm>
              <a:off x="3153510" y="394567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Modeling</a:t>
              </a:r>
              <a:endParaRPr lang="es-ES_tradnl" sz="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BCF67-E10B-D94A-BCC5-4C7732C09244}"/>
                </a:ext>
              </a:extLst>
            </p:cNvPr>
            <p:cNvSpPr txBox="1"/>
            <p:nvPr/>
          </p:nvSpPr>
          <p:spPr>
            <a:xfrm>
              <a:off x="1982041" y="512858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Evaluation</a:t>
              </a:r>
              <a:endParaRPr lang="es-ES_tradnl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51F7E-5EED-9848-BC94-344C84BE1717}"/>
                </a:ext>
              </a:extLst>
            </p:cNvPr>
            <p:cNvSpPr txBox="1"/>
            <p:nvPr/>
          </p:nvSpPr>
          <p:spPr>
            <a:xfrm>
              <a:off x="718039" y="3593123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Deployment</a:t>
              </a:r>
              <a:endParaRPr lang="es-ES_tradnl" sz="8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250D8E-98C3-CE42-AAFA-6D7C49ED01C5}"/>
                </a:ext>
              </a:extLst>
            </p:cNvPr>
            <p:cNvSpPr/>
            <p:nvPr/>
          </p:nvSpPr>
          <p:spPr>
            <a:xfrm>
              <a:off x="2299230" y="4436576"/>
              <a:ext cx="388544" cy="21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B349D-475A-D542-8DCB-9B0AE005E7E4}"/>
                </a:ext>
              </a:extLst>
            </p:cNvPr>
            <p:cNvSpPr txBox="1"/>
            <p:nvPr/>
          </p:nvSpPr>
          <p:spPr>
            <a:xfrm>
              <a:off x="1958595" y="4435893"/>
              <a:ext cx="10140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900" b="1" dirty="0"/>
                <a:t>DATA</a:t>
              </a:r>
            </a:p>
          </p:txBody>
        </p:sp>
      </p:grpSp>
      <p:pic>
        <p:nvPicPr>
          <p:cNvPr id="26" name="Picture 24" descr="Picture 3">
            <a:extLst>
              <a:ext uri="{FF2B5EF4-FFF2-40B4-BE49-F238E27FC236}">
                <a16:creationId xmlns:a16="http://schemas.microsoft.com/office/drawing/2014/main" id="{DE77B1C2-A8D8-4761-8443-AB97BD5FCF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0879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24283" y="1464974"/>
            <a:ext cx="6909815" cy="47147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cs typeface="Arial" panose="020B0604020202020204" pitchFamily="34" charset="0"/>
              </a:rPr>
              <a:t>Etapas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Cierre | Sesión Sincrónica 2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04248" y="5514101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Lo que se busca con el </a:t>
            </a:r>
            <a:r>
              <a:rPr lang="es-ES_tradnl" sz="1600" b="1" dirty="0">
                <a:solidFill>
                  <a:schemeClr val="accent2"/>
                </a:solidFill>
              </a:rPr>
              <a:t>proceso</a:t>
            </a:r>
            <a:r>
              <a:rPr lang="es-ES_tradnl" sz="1600" dirty="0"/>
              <a:t> de Ingeniería de Características es </a:t>
            </a:r>
            <a:r>
              <a:rPr lang="es-ES_tradnl" sz="1600" b="1" dirty="0">
                <a:solidFill>
                  <a:srgbClr val="002060"/>
                </a:solidFill>
              </a:rPr>
              <a:t>generar valor</a:t>
            </a:r>
            <a:r>
              <a:rPr lang="es-ES_tradnl" sz="1600" dirty="0"/>
              <a:t>, al extraer </a:t>
            </a:r>
            <a:r>
              <a:rPr lang="es-ES_tradnl" sz="1600" b="1" dirty="0">
                <a:solidFill>
                  <a:schemeClr val="accent2"/>
                </a:solidFill>
              </a:rPr>
              <a:t>información de calidad de los datos</a:t>
            </a:r>
            <a:r>
              <a:rPr lang="es-ES_tradnl" sz="1600" dirty="0">
                <a:solidFill>
                  <a:schemeClr val="accent2"/>
                </a:solidFill>
              </a:rPr>
              <a:t>.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DD198-6AE6-4992-9874-AF26AF001E5A}"/>
              </a:ext>
            </a:extLst>
          </p:cNvPr>
          <p:cNvGraphicFramePr/>
          <p:nvPr/>
        </p:nvGraphicFramePr>
        <p:xfrm>
          <a:off x="5104248" y="2172925"/>
          <a:ext cx="6349886" cy="12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A6D0FD3-FA98-413D-9ECB-68419B5FEE3A}"/>
              </a:ext>
            </a:extLst>
          </p:cNvPr>
          <p:cNvGraphicFramePr/>
          <p:nvPr/>
        </p:nvGraphicFramePr>
        <p:xfrm>
          <a:off x="5104248" y="3534694"/>
          <a:ext cx="6349886" cy="168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D573-6A26-EF4E-96DF-6EF1572D8E86}"/>
              </a:ext>
            </a:extLst>
          </p:cNvPr>
          <p:cNvGrpSpPr/>
          <p:nvPr/>
        </p:nvGrpSpPr>
        <p:grpSpPr>
          <a:xfrm>
            <a:off x="285734" y="1633928"/>
            <a:ext cx="4462127" cy="4735790"/>
            <a:chOff x="285734" y="1633928"/>
            <a:chExt cx="4462127" cy="4735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B95CBF-EC21-4BF5-ACD4-09D29EFD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734" y="1633928"/>
              <a:ext cx="4462127" cy="44280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2CD8C5-B0B0-4C8B-AAE9-1247AAFD7ABE}"/>
                </a:ext>
              </a:extLst>
            </p:cNvPr>
            <p:cNvSpPr txBox="1"/>
            <p:nvPr/>
          </p:nvSpPr>
          <p:spPr>
            <a:xfrm>
              <a:off x="542110" y="6061941"/>
              <a:ext cx="379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/>
                <a:t>CRISP DM – Metodología IBM </a:t>
              </a:r>
              <a:endParaRPr lang="en-US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CBEC8-E943-3041-8DE4-5F98AC94A455}"/>
                </a:ext>
              </a:extLst>
            </p:cNvPr>
            <p:cNvSpPr/>
            <p:nvPr/>
          </p:nvSpPr>
          <p:spPr>
            <a:xfrm>
              <a:off x="902677" y="3593123"/>
              <a:ext cx="621323" cy="18756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A09B73-FBAA-6D45-8099-7A519F9AD3C3}"/>
                </a:ext>
              </a:extLst>
            </p:cNvPr>
            <p:cNvSpPr/>
            <p:nvPr/>
          </p:nvSpPr>
          <p:spPr>
            <a:xfrm>
              <a:off x="1601882" y="2441798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F69CD2-0800-4242-9172-8CAEE8E93FD5}"/>
                </a:ext>
              </a:extLst>
            </p:cNvPr>
            <p:cNvSpPr/>
            <p:nvPr/>
          </p:nvSpPr>
          <p:spPr>
            <a:xfrm>
              <a:off x="2703852" y="2447660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DA5AB7-2C95-164A-913F-ADC247BE4684}"/>
                </a:ext>
              </a:extLst>
            </p:cNvPr>
            <p:cNvSpPr/>
            <p:nvPr/>
          </p:nvSpPr>
          <p:spPr>
            <a:xfrm>
              <a:off x="3315543" y="319278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82D1D-02C8-1C42-BE90-6B8DA6B57660}"/>
                </a:ext>
              </a:extLst>
            </p:cNvPr>
            <p:cNvSpPr/>
            <p:nvPr/>
          </p:nvSpPr>
          <p:spPr>
            <a:xfrm>
              <a:off x="3303820" y="3896171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13FFE-AF85-9044-B8C5-CD9F72B00C9B}"/>
                </a:ext>
              </a:extLst>
            </p:cNvPr>
            <p:cNvSpPr/>
            <p:nvPr/>
          </p:nvSpPr>
          <p:spPr>
            <a:xfrm>
              <a:off x="2113928" y="506261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21995-8617-A240-B98F-AFCA8C1B9E22}"/>
                </a:ext>
              </a:extLst>
            </p:cNvPr>
            <p:cNvSpPr txBox="1"/>
            <p:nvPr/>
          </p:nvSpPr>
          <p:spPr>
            <a:xfrm>
              <a:off x="1451572" y="238342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Business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3B62A1-ABE5-494F-AC84-8072C0B4B9F0}"/>
                </a:ext>
              </a:extLst>
            </p:cNvPr>
            <p:cNvSpPr txBox="1"/>
            <p:nvPr/>
          </p:nvSpPr>
          <p:spPr>
            <a:xfrm>
              <a:off x="2553542" y="239158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DF5D2-1FCF-644E-9A75-0B6F360FD093}"/>
                </a:ext>
              </a:extLst>
            </p:cNvPr>
            <p:cNvSpPr txBox="1"/>
            <p:nvPr/>
          </p:nvSpPr>
          <p:spPr>
            <a:xfrm>
              <a:off x="3165233" y="3163787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preparation</a:t>
              </a:r>
              <a:endParaRPr lang="es-ES_tradnl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05D62-26FC-6C4C-9AC1-13CC72A121B0}"/>
                </a:ext>
              </a:extLst>
            </p:cNvPr>
            <p:cNvSpPr txBox="1"/>
            <p:nvPr/>
          </p:nvSpPr>
          <p:spPr>
            <a:xfrm>
              <a:off x="3153510" y="394567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Modeling</a:t>
              </a:r>
              <a:endParaRPr lang="es-ES_tradnl" sz="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BCF67-E10B-D94A-BCC5-4C7732C09244}"/>
                </a:ext>
              </a:extLst>
            </p:cNvPr>
            <p:cNvSpPr txBox="1"/>
            <p:nvPr/>
          </p:nvSpPr>
          <p:spPr>
            <a:xfrm>
              <a:off x="1982041" y="512858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Evaluation</a:t>
              </a:r>
              <a:endParaRPr lang="es-ES_tradnl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51F7E-5EED-9848-BC94-344C84BE1717}"/>
                </a:ext>
              </a:extLst>
            </p:cNvPr>
            <p:cNvSpPr txBox="1"/>
            <p:nvPr/>
          </p:nvSpPr>
          <p:spPr>
            <a:xfrm>
              <a:off x="718039" y="3593123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Deployment</a:t>
              </a:r>
              <a:endParaRPr lang="es-ES_tradnl" sz="8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250D8E-98C3-CE42-AAFA-6D7C49ED01C5}"/>
                </a:ext>
              </a:extLst>
            </p:cNvPr>
            <p:cNvSpPr/>
            <p:nvPr/>
          </p:nvSpPr>
          <p:spPr>
            <a:xfrm>
              <a:off x="2299230" y="4436576"/>
              <a:ext cx="388544" cy="21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B349D-475A-D542-8DCB-9B0AE005E7E4}"/>
                </a:ext>
              </a:extLst>
            </p:cNvPr>
            <p:cNvSpPr txBox="1"/>
            <p:nvPr/>
          </p:nvSpPr>
          <p:spPr>
            <a:xfrm>
              <a:off x="1958595" y="4435893"/>
              <a:ext cx="10140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900" b="1" dirty="0"/>
                <a:t>DATA</a:t>
              </a:r>
            </a:p>
          </p:txBody>
        </p:sp>
      </p:grpSp>
      <p:pic>
        <p:nvPicPr>
          <p:cNvPr id="26" name="Picture 25" descr="Picture 3">
            <a:extLst>
              <a:ext uri="{FF2B5EF4-FFF2-40B4-BE49-F238E27FC236}">
                <a16:creationId xmlns:a16="http://schemas.microsoft.com/office/drawing/2014/main" id="{DB8C33EA-69F5-A843-9EFD-06A68052AD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7996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Cierre: Concepto clave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22441"/>
            <a:ext cx="12192000" cy="5735559"/>
          </a:xfrm>
          <a:prstGeom prst="rect">
            <a:avLst/>
          </a:prstGeom>
          <a:solidFill>
            <a:srgbClr val="9394A9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algn="ctr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2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2203" y="2579577"/>
            <a:ext cx="11327594" cy="28212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spcBef>
                <a:spcPts val="1000"/>
              </a:spcBef>
              <a:buClr>
                <a:srgbClr val="FC815F"/>
              </a:buClr>
              <a:buSzPts val="2000"/>
            </a:pP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“</a:t>
            </a:r>
            <a:r>
              <a:rPr lang="es-MX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Data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really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</a:t>
            </a:r>
            <a:r>
              <a:rPr lang="es-MX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powers</a:t>
            </a:r>
            <a:r>
              <a:rPr lang="es-MX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</a:t>
            </a:r>
            <a:r>
              <a:rPr lang="es-MX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everything</a:t>
            </a:r>
            <a:r>
              <a:rPr lang="es-MX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that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we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 do.” </a:t>
            </a:r>
          </a:p>
          <a:p>
            <a:pPr marL="101600" algn="ctr">
              <a:spcBef>
                <a:spcPts val="1000"/>
              </a:spcBef>
              <a:buClr>
                <a:srgbClr val="FC815F"/>
              </a:buClr>
              <a:buSzPts val="2000"/>
            </a:pPr>
            <a:r>
              <a:rPr lang="es-MX" sz="2400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  <a:ea typeface="Century Gothic"/>
                <a:cs typeface="Century Gothic"/>
              </a:rPr>
              <a:t>– Jeff Weiner</a:t>
            </a:r>
          </a:p>
          <a:p>
            <a:pPr marL="101600" algn="ctr"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3200" b="1" dirty="0">
              <a:solidFill>
                <a:schemeClr val="dk1"/>
              </a:solidFill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  <a:ea typeface="Century Gothic"/>
              <a:cs typeface="Century Gothic"/>
            </a:endParaRPr>
          </a:p>
          <a:p>
            <a:pPr marL="101600" algn="ctr">
              <a:spcBef>
                <a:spcPts val="1000"/>
              </a:spcBef>
              <a:buClr>
                <a:srgbClr val="FC815F"/>
              </a:buClr>
              <a:buSzPts val="2000"/>
            </a:pP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Where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there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is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data </a:t>
            </a:r>
            <a:r>
              <a:rPr lang="es-MX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smoke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there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is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 err="1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business</a:t>
            </a:r>
            <a:r>
              <a:rPr lang="es-MX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s-MX" sz="3200" b="1" dirty="0" err="1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fire</a:t>
            </a: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” </a:t>
            </a:r>
          </a:p>
          <a:p>
            <a:pPr marL="101600" algn="ctr">
              <a:spcBef>
                <a:spcPts val="1000"/>
              </a:spcBef>
              <a:buClr>
                <a:srgbClr val="FC815F"/>
              </a:buClr>
              <a:buSzPts val="2000"/>
            </a:pPr>
            <a:r>
              <a:rPr lang="es-MX" sz="2400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– Thomas Redman</a:t>
            </a:r>
            <a:endParaRPr lang="en-US" sz="1400" dirty="0"/>
          </a:p>
        </p:txBody>
      </p:sp>
      <p:pic>
        <p:nvPicPr>
          <p:cNvPr id="6" name="Picture 4" descr="Picture 3">
            <a:extLst>
              <a:ext uri="{FF2B5EF4-FFF2-40B4-BE49-F238E27FC236}">
                <a16:creationId xmlns:a16="http://schemas.microsoft.com/office/drawing/2014/main" id="{BC1CC2FB-B33F-4DFC-85CB-50B33FC1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593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89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969210" y="1368735"/>
            <a:ext cx="4635109" cy="5265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000" dirty="0"/>
              <a:t>Construirás un </a:t>
            </a:r>
            <a:r>
              <a:rPr lang="es-ES" sz="2000" b="1" dirty="0">
                <a:solidFill>
                  <a:srgbClr val="002060"/>
                </a:solidFill>
              </a:rPr>
              <a:t>conjunto de datos final</a:t>
            </a:r>
            <a:r>
              <a:rPr lang="es-ES" sz="2000" dirty="0"/>
              <a:t> a partir de </a:t>
            </a:r>
            <a:r>
              <a:rPr lang="es-ES" sz="2000" b="1" dirty="0">
                <a:solidFill>
                  <a:schemeClr val="accent2"/>
                </a:solidFill>
              </a:rPr>
              <a:t>datos reales de baja dimensión</a:t>
            </a:r>
            <a:r>
              <a:rPr lang="es-ES" sz="2000" dirty="0"/>
              <a:t> </a:t>
            </a:r>
            <a:endParaRPr lang="es-MX" sz="2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particulares de la sesión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126317"/>
            <a:ext cx="6400801" cy="574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56EF054B-AD67-644B-8C66-E129D6F5D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062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9E34BF-C3F0-4668-9C26-E063199A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1368735"/>
            <a:ext cx="5020640" cy="526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Descarguen los siguientes Datos: </a:t>
            </a:r>
          </a:p>
          <a:p>
            <a:r>
              <a:rPr lang="es-MX" sz="2000" dirty="0"/>
              <a:t>Abran un </a:t>
            </a:r>
            <a:r>
              <a:rPr lang="es-MX" sz="2000" b="1" dirty="0">
                <a:solidFill>
                  <a:srgbClr val="002060"/>
                </a:solidFill>
              </a:rPr>
              <a:t>Google Colab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BBB68-C30D-46CD-ABE8-71F6135F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¡Importante!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6BF59-907D-0D46-A1A1-DEFF84D0D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r="4719"/>
          <a:stretch/>
        </p:blipFill>
        <p:spPr>
          <a:xfrm>
            <a:off x="638354" y="1689415"/>
            <a:ext cx="5676463" cy="4623758"/>
          </a:xfrm>
          <a:prstGeom prst="rect">
            <a:avLst/>
          </a:prstGeom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F13DBB35-BA28-724F-A84A-5F5EEFA6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010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s-MX" dirty="0"/>
              <a:t>Panorámica de la sesión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362259" y="1844328"/>
            <a:ext cx="9280596" cy="811212"/>
            <a:chOff x="645567" y="1844328"/>
            <a:chExt cx="9280596" cy="811212"/>
          </a:xfrm>
        </p:grpSpPr>
        <p:sp>
          <p:nvSpPr>
            <p:cNvPr id="23" name="Google Shape;137;p7"/>
            <p:cNvSpPr/>
            <p:nvPr/>
          </p:nvSpPr>
          <p:spPr>
            <a:xfrm>
              <a:off x="1037240" y="1871299"/>
              <a:ext cx="8888923" cy="757270"/>
            </a:xfrm>
            <a:prstGeom prst="rect">
              <a:avLst/>
            </a:prstGeom>
            <a:solidFill>
              <a:srgbClr val="091223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38;p7"/>
            <p:cNvSpPr txBox="1"/>
            <p:nvPr/>
          </p:nvSpPr>
          <p:spPr>
            <a:xfrm>
              <a:off x="1234950" y="1937013"/>
              <a:ext cx="8266849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| Integrar Aprender + Profundizar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139;p7"/>
            <p:cNvSpPr/>
            <p:nvPr/>
          </p:nvSpPr>
          <p:spPr>
            <a:xfrm>
              <a:off x="645567" y="1844328"/>
              <a:ext cx="811212" cy="811212"/>
            </a:xfrm>
            <a:prstGeom prst="ellipse">
              <a:avLst/>
            </a:prstGeom>
            <a:solidFill>
              <a:schemeClr val="lt1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62259" y="2757761"/>
            <a:ext cx="9280596" cy="811212"/>
            <a:chOff x="645567" y="3304689"/>
            <a:chExt cx="9280596" cy="811212"/>
          </a:xfrm>
        </p:grpSpPr>
        <p:sp>
          <p:nvSpPr>
            <p:cNvPr id="29" name="Google Shape;143;p7"/>
            <p:cNvSpPr/>
            <p:nvPr/>
          </p:nvSpPr>
          <p:spPr>
            <a:xfrm>
              <a:off x="1037240" y="3331660"/>
              <a:ext cx="8888923" cy="75727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44;p7"/>
            <p:cNvSpPr txBox="1"/>
            <p:nvPr/>
          </p:nvSpPr>
          <p:spPr>
            <a:xfrm>
              <a:off x="1234949" y="3397374"/>
              <a:ext cx="8266849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2 | Práctica (ciclos)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145;p7"/>
            <p:cNvSpPr/>
            <p:nvPr/>
          </p:nvSpPr>
          <p:spPr>
            <a:xfrm>
              <a:off x="645567" y="3304689"/>
              <a:ext cx="811212" cy="811212"/>
            </a:xfrm>
            <a:prstGeom prst="ellipse">
              <a:avLst/>
            </a:prstGeom>
            <a:solidFill>
              <a:schemeClr val="lt1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62259" y="3671194"/>
            <a:ext cx="9280596" cy="811212"/>
            <a:chOff x="645567" y="4035504"/>
            <a:chExt cx="9280596" cy="811212"/>
          </a:xfrm>
        </p:grpSpPr>
        <p:sp>
          <p:nvSpPr>
            <p:cNvPr id="32" name="Google Shape;146;p7"/>
            <p:cNvSpPr/>
            <p:nvPr/>
          </p:nvSpPr>
          <p:spPr>
            <a:xfrm>
              <a:off x="1037240" y="4062475"/>
              <a:ext cx="8888923" cy="75727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47;p7"/>
            <p:cNvSpPr txBox="1"/>
            <p:nvPr/>
          </p:nvSpPr>
          <p:spPr>
            <a:xfrm>
              <a:off x="1234949" y="4128189"/>
              <a:ext cx="8266849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3 | Reflexión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148;p7"/>
            <p:cNvSpPr/>
            <p:nvPr/>
          </p:nvSpPr>
          <p:spPr>
            <a:xfrm>
              <a:off x="645567" y="4035504"/>
              <a:ext cx="811212" cy="811212"/>
            </a:xfrm>
            <a:prstGeom prst="ellipse">
              <a:avLst/>
            </a:prstGeom>
            <a:solidFill>
              <a:schemeClr val="lt1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62259" y="4584627"/>
            <a:ext cx="9280596" cy="811212"/>
            <a:chOff x="645567" y="4766781"/>
            <a:chExt cx="9280596" cy="811212"/>
          </a:xfrm>
        </p:grpSpPr>
        <p:sp>
          <p:nvSpPr>
            <p:cNvPr id="35" name="Google Shape;149;p7"/>
            <p:cNvSpPr/>
            <p:nvPr/>
          </p:nvSpPr>
          <p:spPr>
            <a:xfrm>
              <a:off x="1037240" y="4793752"/>
              <a:ext cx="8888923" cy="757270"/>
            </a:xfrm>
            <a:prstGeom prst="rect">
              <a:avLst/>
            </a:prstGeom>
            <a:solidFill>
              <a:srgbClr val="7B5A69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50;p7"/>
            <p:cNvSpPr txBox="1"/>
            <p:nvPr/>
          </p:nvSpPr>
          <p:spPr>
            <a:xfrm>
              <a:off x="1234950" y="4859466"/>
              <a:ext cx="8266848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4 | Plan de aplicación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151;p7"/>
            <p:cNvSpPr/>
            <p:nvPr/>
          </p:nvSpPr>
          <p:spPr>
            <a:xfrm>
              <a:off x="645567" y="4766781"/>
              <a:ext cx="811212" cy="811212"/>
            </a:xfrm>
            <a:prstGeom prst="ellipse">
              <a:avLst/>
            </a:prstGeom>
            <a:solidFill>
              <a:schemeClr val="lt1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62259" y="5498059"/>
            <a:ext cx="9280596" cy="811212"/>
            <a:chOff x="645567" y="5498059"/>
            <a:chExt cx="9280596" cy="811212"/>
          </a:xfrm>
        </p:grpSpPr>
        <p:sp>
          <p:nvSpPr>
            <p:cNvPr id="38" name="Google Shape;152;p7"/>
            <p:cNvSpPr/>
            <p:nvPr/>
          </p:nvSpPr>
          <p:spPr>
            <a:xfrm>
              <a:off x="1037240" y="5525030"/>
              <a:ext cx="8888923" cy="757270"/>
            </a:xfrm>
            <a:prstGeom prst="rect">
              <a:avLst/>
            </a:prstGeom>
            <a:solidFill>
              <a:srgbClr val="47333C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53;p7"/>
            <p:cNvSpPr txBox="1"/>
            <p:nvPr/>
          </p:nvSpPr>
          <p:spPr>
            <a:xfrm>
              <a:off x="1234950" y="5590744"/>
              <a:ext cx="8266849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Cierre de sesión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154;p7"/>
            <p:cNvSpPr/>
            <p:nvPr/>
          </p:nvSpPr>
          <p:spPr>
            <a:xfrm>
              <a:off x="645567" y="5498059"/>
              <a:ext cx="811212" cy="811212"/>
            </a:xfrm>
            <a:prstGeom prst="ellipse">
              <a:avLst/>
            </a:prstGeom>
            <a:solidFill>
              <a:schemeClr val="lt1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Picture 25" descr="Picture 3">
            <a:extLst>
              <a:ext uri="{FF2B5EF4-FFF2-40B4-BE49-F238E27FC236}">
                <a16:creationId xmlns:a16="http://schemas.microsoft.com/office/drawing/2014/main" id="{2FEF120D-FEE9-DC49-94F0-34AF00CE3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086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Bienvenida | Dinámica</a:t>
            </a:r>
          </a:p>
        </p:txBody>
      </p:sp>
      <p:pic>
        <p:nvPicPr>
          <p:cNvPr id="5" name="Picture 4" descr="Actualizada] Microsoft compra Flipgrid, una plataforma de vídeos para  estudiantes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3814" y="1760767"/>
            <a:ext cx="1628444" cy="9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aso a paso: cómo crear un Kahoot! para usar en clase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0600" y="1807772"/>
            <a:ext cx="1118335" cy="8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iarioreflexivo_TIC_Lesly De La Cruz: PADLE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54" t="13138" r="17066" b="17577"/>
          <a:stretch/>
        </p:blipFill>
        <p:spPr bwMode="auto">
          <a:xfrm>
            <a:off x="786243" y="1708846"/>
            <a:ext cx="1039478" cy="106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" y="3220632"/>
            <a:ext cx="5677705" cy="3635925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E2046F1-8851-544B-9C80-3F32678C4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251" y="2112264"/>
            <a:ext cx="3648456" cy="3648456"/>
          </a:xfrm>
          <a:prstGeom prst="rect">
            <a:avLst/>
          </a:prstGeom>
        </p:spPr>
      </p:pic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63AF0D3E-41B3-CE4B-A3D3-18A43948A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865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EBA1CFB-29AD-E24E-9FF7-1D51DEF79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3808" y="2121706"/>
            <a:ext cx="5071872" cy="373435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0" indent="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  <a:buNone/>
            </a:pPr>
            <a:r>
              <a:rPr lang="es-ES_tradnl" sz="24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Tiempo + Esfuerzo + Conocimiento + Actitud = </a:t>
            </a:r>
            <a:r>
              <a:rPr lang="es-ES_tradnl" sz="24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Buenos Resultados 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  <a:buNone/>
            </a:pPr>
            <a:r>
              <a:rPr lang="es-ES_tradnl" sz="2000" dirty="0"/>
              <a:t>El manejo y tratamiento de los datos no es sencillo </a:t>
            </a:r>
            <a:r>
              <a:rPr lang="es-ES_tradnl" sz="2000" b="1" dirty="0">
                <a:solidFill>
                  <a:schemeClr val="accent2"/>
                </a:solidFill>
              </a:rPr>
              <a:t>(ingeniería de características)</a:t>
            </a:r>
            <a:r>
              <a:rPr lang="es-ES_tradnl" dirty="0"/>
              <a:t>,</a:t>
            </a:r>
            <a:r>
              <a:rPr lang="es-ES_tradnl" sz="2000" b="1" dirty="0">
                <a:solidFill>
                  <a:schemeClr val="accent2"/>
                </a:solidFill>
              </a:rPr>
              <a:t> </a:t>
            </a:r>
            <a:r>
              <a:rPr lang="es-ES_tradnl" sz="2000" dirty="0"/>
              <a:t>puede ser un trabajo tedioso y tardado, sin embargo, es un </a:t>
            </a:r>
            <a:r>
              <a:rPr lang="es-ES_tradnl" sz="2000" b="1" dirty="0">
                <a:solidFill>
                  <a:srgbClr val="002060"/>
                </a:solidFill>
              </a:rPr>
              <a:t>paso fundamental </a:t>
            </a:r>
            <a:r>
              <a:rPr lang="es-ES_tradnl" sz="2000" dirty="0"/>
              <a:t>para poder seguir con las demás etapas.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Introducción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537" y="2121706"/>
            <a:ext cx="3920460" cy="3819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7001AEA-B660-7B4D-BF4F-FD75545E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982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06786" y="5430787"/>
            <a:ext cx="4017830" cy="625843"/>
            <a:chOff x="1107831" y="1920503"/>
            <a:chExt cx="5309296" cy="625843"/>
          </a:xfrm>
        </p:grpSpPr>
        <p:sp>
          <p:nvSpPr>
            <p:cNvPr id="12" name="Google Shape;137;p7"/>
            <p:cNvSpPr/>
            <p:nvPr/>
          </p:nvSpPr>
          <p:spPr>
            <a:xfrm>
              <a:off x="1107831" y="1920503"/>
              <a:ext cx="5309296" cy="625843"/>
            </a:xfrm>
            <a:prstGeom prst="rect">
              <a:avLst/>
            </a:prstGeom>
            <a:solidFill>
              <a:srgbClr val="01205D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8;p7"/>
            <p:cNvSpPr txBox="1"/>
            <p:nvPr/>
          </p:nvSpPr>
          <p:spPr>
            <a:xfrm>
              <a:off x="1372451" y="1920503"/>
              <a:ext cx="4669118" cy="625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0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Integrar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Aprender + Profundizar</a:t>
              </a:r>
              <a:endParaRPr sz="20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accent2"/>
                </a:solidFill>
              </a:rPr>
              <a:t>1 | Integrar</a:t>
            </a:r>
            <a:br>
              <a:rPr lang="es-419" dirty="0"/>
            </a:br>
            <a:r>
              <a:rPr lang="es-419" dirty="0"/>
              <a:t>Aprender + Profundizar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s-MX" dirty="0"/>
              <a:t>1.1 Aprender + Profundizar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1.2 Conexión</a:t>
            </a:r>
          </a:p>
          <a:p>
            <a:pPr>
              <a:buSzPct val="100000"/>
            </a:pPr>
            <a:r>
              <a:rPr lang="es-MX" dirty="0"/>
              <a:t>1.3 Aprendizajes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209539" y="4914127"/>
            <a:ext cx="1910464" cy="1833057"/>
            <a:chOff x="289224" y="2379051"/>
            <a:chExt cx="1910464" cy="1833057"/>
          </a:xfrm>
          <a:effectLst>
            <a:glow rad="190500">
              <a:schemeClr val="tx1">
                <a:alpha val="35000"/>
              </a:schemeClr>
            </a:glow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6" name="Isosceles Triangle 3">
              <a:extLst>
                <a:ext uri="{FF2B5EF4-FFF2-40B4-BE49-F238E27FC236}">
                  <a16:creationId xmlns:a16="http://schemas.microsoft.com/office/drawing/2014/main" id="{23E821EE-EBC8-4B67-8289-0FFB42378ED2}"/>
                </a:ext>
              </a:extLst>
            </p:cNvPr>
            <p:cNvSpPr/>
            <p:nvPr/>
          </p:nvSpPr>
          <p:spPr>
            <a:xfrm rot="13248318">
              <a:off x="289224" y="3436386"/>
              <a:ext cx="985562" cy="775722"/>
            </a:xfrm>
            <a:custGeom>
              <a:avLst/>
              <a:gdLst>
                <a:gd name="connsiteX0" fmla="*/ 0 w 1975757"/>
                <a:gd name="connsiteY0" fmla="*/ 1447374 h 1447374"/>
                <a:gd name="connsiteX1" fmla="*/ 987879 w 1975757"/>
                <a:gd name="connsiteY1" fmla="*/ 0 h 1447374"/>
                <a:gd name="connsiteX2" fmla="*/ 1975757 w 1975757"/>
                <a:gd name="connsiteY2" fmla="*/ 1447374 h 1447374"/>
                <a:gd name="connsiteX3" fmla="*/ 0 w 1975757"/>
                <a:gd name="connsiteY3" fmla="*/ 1447374 h 1447374"/>
                <a:gd name="connsiteX0" fmla="*/ 0 w 2240299"/>
                <a:gd name="connsiteY0" fmla="*/ 1447374 h 1805235"/>
                <a:gd name="connsiteX1" fmla="*/ 987879 w 2240299"/>
                <a:gd name="connsiteY1" fmla="*/ 0 h 1805235"/>
                <a:gd name="connsiteX2" fmla="*/ 2240299 w 2240299"/>
                <a:gd name="connsiteY2" fmla="*/ 1805235 h 1805235"/>
                <a:gd name="connsiteX3" fmla="*/ 0 w 2240299"/>
                <a:gd name="connsiteY3" fmla="*/ 1447374 h 1805235"/>
                <a:gd name="connsiteX0" fmla="*/ 0 w 2240299"/>
                <a:gd name="connsiteY0" fmla="*/ 1407168 h 1765029"/>
                <a:gd name="connsiteX1" fmla="*/ 756113 w 2240299"/>
                <a:gd name="connsiteY1" fmla="*/ 0 h 1765029"/>
                <a:gd name="connsiteX2" fmla="*/ 2240299 w 2240299"/>
                <a:gd name="connsiteY2" fmla="*/ 1765029 h 1765029"/>
                <a:gd name="connsiteX3" fmla="*/ 0 w 2240299"/>
                <a:gd name="connsiteY3" fmla="*/ 1407168 h 1765029"/>
                <a:gd name="connsiteX0" fmla="*/ 0 w 2259960"/>
                <a:gd name="connsiteY0" fmla="*/ 1407168 h 1756938"/>
                <a:gd name="connsiteX1" fmla="*/ 756113 w 2259960"/>
                <a:gd name="connsiteY1" fmla="*/ 0 h 1756938"/>
                <a:gd name="connsiteX2" fmla="*/ 2259960 w 2259960"/>
                <a:gd name="connsiteY2" fmla="*/ 1756938 h 1756938"/>
                <a:gd name="connsiteX3" fmla="*/ 0 w 2259960"/>
                <a:gd name="connsiteY3" fmla="*/ 1407168 h 1756938"/>
                <a:gd name="connsiteX0" fmla="*/ 0 w 2238245"/>
                <a:gd name="connsiteY0" fmla="*/ 1566072 h 1756938"/>
                <a:gd name="connsiteX1" fmla="*/ 734398 w 2238245"/>
                <a:gd name="connsiteY1" fmla="*/ 0 h 1756938"/>
                <a:gd name="connsiteX2" fmla="*/ 2238245 w 2238245"/>
                <a:gd name="connsiteY2" fmla="*/ 1756938 h 1756938"/>
                <a:gd name="connsiteX3" fmla="*/ 0 w 2238245"/>
                <a:gd name="connsiteY3" fmla="*/ 1566072 h 1756938"/>
                <a:gd name="connsiteX0" fmla="*/ 0 w 2238245"/>
                <a:gd name="connsiteY0" fmla="*/ 1566072 h 1756938"/>
                <a:gd name="connsiteX1" fmla="*/ 734398 w 2238245"/>
                <a:gd name="connsiteY1" fmla="*/ 0 h 1756938"/>
                <a:gd name="connsiteX2" fmla="*/ 2238245 w 2238245"/>
                <a:gd name="connsiteY2" fmla="*/ 1756938 h 1756938"/>
                <a:gd name="connsiteX3" fmla="*/ 0 w 2238245"/>
                <a:gd name="connsiteY3" fmla="*/ 1566072 h 1756938"/>
                <a:gd name="connsiteX0" fmla="*/ 0 w 2238245"/>
                <a:gd name="connsiteY0" fmla="*/ 1566072 h 1756938"/>
                <a:gd name="connsiteX1" fmla="*/ 734398 w 2238245"/>
                <a:gd name="connsiteY1" fmla="*/ 0 h 1756938"/>
                <a:gd name="connsiteX2" fmla="*/ 2238245 w 2238245"/>
                <a:gd name="connsiteY2" fmla="*/ 1756938 h 1756938"/>
                <a:gd name="connsiteX3" fmla="*/ 0 w 2238245"/>
                <a:gd name="connsiteY3" fmla="*/ 1566072 h 1756938"/>
                <a:gd name="connsiteX0" fmla="*/ 0 w 2266695"/>
                <a:gd name="connsiteY0" fmla="*/ 1563985 h 1756938"/>
                <a:gd name="connsiteX1" fmla="*/ 762848 w 2266695"/>
                <a:gd name="connsiteY1" fmla="*/ 0 h 1756938"/>
                <a:gd name="connsiteX2" fmla="*/ 2266695 w 2266695"/>
                <a:gd name="connsiteY2" fmla="*/ 1756938 h 1756938"/>
                <a:gd name="connsiteX3" fmla="*/ 0 w 2266695"/>
                <a:gd name="connsiteY3" fmla="*/ 1563985 h 1756938"/>
                <a:gd name="connsiteX0" fmla="*/ 0 w 2266695"/>
                <a:gd name="connsiteY0" fmla="*/ 1563985 h 1756938"/>
                <a:gd name="connsiteX1" fmla="*/ 762848 w 2266695"/>
                <a:gd name="connsiteY1" fmla="*/ 0 h 1756938"/>
                <a:gd name="connsiteX2" fmla="*/ 2266695 w 2266695"/>
                <a:gd name="connsiteY2" fmla="*/ 1756938 h 1756938"/>
                <a:gd name="connsiteX3" fmla="*/ 0 w 2266695"/>
                <a:gd name="connsiteY3" fmla="*/ 1563985 h 1756938"/>
                <a:gd name="connsiteX0" fmla="*/ 0 w 2266695"/>
                <a:gd name="connsiteY0" fmla="*/ 1573467 h 1766420"/>
                <a:gd name="connsiteX1" fmla="*/ 763543 w 2266695"/>
                <a:gd name="connsiteY1" fmla="*/ 0 h 1766420"/>
                <a:gd name="connsiteX2" fmla="*/ 2266695 w 2266695"/>
                <a:gd name="connsiteY2" fmla="*/ 1766420 h 1766420"/>
                <a:gd name="connsiteX3" fmla="*/ 0 w 2266695"/>
                <a:gd name="connsiteY3" fmla="*/ 1573467 h 176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6695" h="1766420">
                  <a:moveTo>
                    <a:pt x="0" y="1573467"/>
                  </a:moveTo>
                  <a:cubicBezTo>
                    <a:pt x="697710" y="855844"/>
                    <a:pt x="776210" y="326393"/>
                    <a:pt x="763543" y="0"/>
                  </a:cubicBezTo>
                  <a:lnTo>
                    <a:pt x="2266695" y="1766420"/>
                  </a:lnTo>
                  <a:lnTo>
                    <a:pt x="0" y="1573467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10000"/>
                  </a:schemeClr>
                </a:gs>
                <a:gs pos="50000">
                  <a:srgbClr val="002060"/>
                </a:gs>
                <a:gs pos="100000">
                  <a:srgbClr val="002060"/>
                </a:gs>
              </a:gsLst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5772B117-DC54-467A-A23C-577CD465BF54}"/>
                </a:ext>
              </a:extLst>
            </p:cNvPr>
            <p:cNvSpPr/>
            <p:nvPr/>
          </p:nvSpPr>
          <p:spPr>
            <a:xfrm>
              <a:off x="652615" y="2379051"/>
              <a:ext cx="1547073" cy="1548251"/>
            </a:xfrm>
            <a:prstGeom prst="flowChartConnector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50000">
                  <a:srgbClr val="00206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u="sng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46347E-BF73-458E-9BBA-B3DCC3440375}"/>
                </a:ext>
              </a:extLst>
            </p:cNvPr>
            <p:cNvSpPr/>
            <p:nvPr/>
          </p:nvSpPr>
          <p:spPr>
            <a:xfrm>
              <a:off x="856388" y="2584863"/>
              <a:ext cx="1135713" cy="1136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98" y="2770810"/>
              <a:ext cx="797296" cy="7972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3286" y="362882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chemeClr val="accent5">
                      <a:lumMod val="50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</p:grpSp>
      <p:pic>
        <p:nvPicPr>
          <p:cNvPr id="14" name="Picture 13" descr="Picture 3">
            <a:extLst>
              <a:ext uri="{FF2B5EF4-FFF2-40B4-BE49-F238E27FC236}">
                <a16:creationId xmlns:a16="http://schemas.microsoft.com/office/drawing/2014/main" id="{80E03B9B-6A8C-1E42-9D9A-597D72F22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513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 Them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85161679E444E8EC77FDF652C16F3" ma:contentTypeVersion="8" ma:contentTypeDescription="Create a new document." ma:contentTypeScope="" ma:versionID="19c82998ee997b7131ad524e5abcff93">
  <xsd:schema xmlns:xsd="http://www.w3.org/2001/XMLSchema" xmlns:xs="http://www.w3.org/2001/XMLSchema" xmlns:p="http://schemas.microsoft.com/office/2006/metadata/properties" xmlns:ns2="3f47e1f1-1366-4c3c-9e99-2aa5dec6d70b" xmlns:ns3="1991c14b-8449-421e-83f9-9c0e401a5e70" targetNamespace="http://schemas.microsoft.com/office/2006/metadata/properties" ma:root="true" ma:fieldsID="fec605ee26ae2442b59842ddc0342c99" ns2:_="" ns3:_="">
    <xsd:import namespace="3f47e1f1-1366-4c3c-9e99-2aa5dec6d70b"/>
    <xsd:import namespace="1991c14b-8449-421e-83f9-9c0e401a5e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7e1f1-1366-4c3c-9e99-2aa5dec6d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1c14b-8449-421e-83f9-9c0e401a5e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8CFFD1-D9C9-4E0B-89AB-1F0D2EDAD6E9}">
  <ds:schemaRefs>
    <ds:schemaRef ds:uri="3f47e1f1-1366-4c3c-9e99-2aa5dec6d70b"/>
    <ds:schemaRef ds:uri="1991c14b-8449-421e-83f9-9c0e401a5e70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6921E46-256F-4CF6-BCF0-B7B57E74D1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47e1f1-1366-4c3c-9e99-2aa5dec6d70b"/>
    <ds:schemaRef ds:uri="1991c14b-8449-421e-83f9-9c0e401a5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6E6784-8248-453B-9577-27157674CF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14227</TotalTime>
  <Words>1794</Words>
  <Application>Microsoft Office PowerPoint</Application>
  <PresentationFormat>Widescreen</PresentationFormat>
  <Paragraphs>314</Paragraphs>
  <Slides>36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Tema de Office</vt:lpstr>
      <vt:lpstr>Ingeniería de Características</vt:lpstr>
      <vt:lpstr>Bienvenida e Introducción</vt:lpstr>
      <vt:lpstr>Agenda</vt:lpstr>
      <vt:lpstr>Objetivos particulares de la sesión</vt:lpstr>
      <vt:lpstr>¡Importante! </vt:lpstr>
      <vt:lpstr>Panorámica de la sesión</vt:lpstr>
      <vt:lpstr>Bienvenida | Dinámica</vt:lpstr>
      <vt:lpstr>Introducción</vt:lpstr>
      <vt:lpstr>1 | Integrar Aprender + Profundizar</vt:lpstr>
      <vt:lpstr>1. Integrar | Aprender + Profundizar</vt:lpstr>
      <vt:lpstr>1. Integrar | Conexión</vt:lpstr>
      <vt:lpstr>1. Integrar | Aprendizajes</vt:lpstr>
      <vt:lpstr>2 | Práctica Ingeniería de Características versión práctica</vt:lpstr>
      <vt:lpstr>2.1 Práctica | Contexto</vt:lpstr>
      <vt:lpstr>2.2 Práctica | Instrucciones</vt:lpstr>
      <vt:lpstr>2.2 Práctica | Instrucciones</vt:lpstr>
      <vt:lpstr>2.3 Práctica | Trabajo en equipo</vt:lpstr>
      <vt:lpstr>2.3 Práctica | Trabajo en equipo</vt:lpstr>
      <vt:lpstr>2.3 Práctica | Trabajo en equipo</vt:lpstr>
      <vt:lpstr>2.3 Práctica | Trabajo en equipo</vt:lpstr>
      <vt:lpstr>3 | Reflexión General Ciclo de prácticas</vt:lpstr>
      <vt:lpstr>3. Reflexión | Tips y Reflexión de la práctica</vt:lpstr>
      <vt:lpstr>3.2 Reflexión General: Resultados y Hallazgos obtenidos de las prácticas</vt:lpstr>
      <vt:lpstr>4 | Plan de aplicación  Ingeniería de Características</vt:lpstr>
      <vt:lpstr>Plan de aplicación: Reto</vt:lpstr>
      <vt:lpstr>Plan de aplicación: Reto</vt:lpstr>
      <vt:lpstr>Plan de aplicación: Reto</vt:lpstr>
      <vt:lpstr>Plan de aplicación: Reto</vt:lpstr>
      <vt:lpstr>Plan de aplicación: Reto | Rúbrica</vt:lpstr>
      <vt:lpstr>Plan de aplicación: Reto | Rúbrica</vt:lpstr>
      <vt:lpstr>Cierre Sesión Sincrónica 2 </vt:lpstr>
      <vt:lpstr>Cierre | Sesión Sincrónica 2</vt:lpstr>
      <vt:lpstr>Cierre | Sesión Sincrónica 2</vt:lpstr>
      <vt:lpstr>Cierre | Sesión Sincrónica 2</vt:lpstr>
      <vt:lpstr>Cierre: Concepto clave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MacBook Air DCH KW</dc:creator>
  <cp:lastModifiedBy>Ana Luisa Masetto Herrera</cp:lastModifiedBy>
  <cp:revision>288</cp:revision>
  <dcterms:created xsi:type="dcterms:W3CDTF">2018-03-20T14:13:47Z</dcterms:created>
  <dcterms:modified xsi:type="dcterms:W3CDTF">2022-04-08T02:23:33Z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0x010100D5485161679E444E8EC77FDF652C16F3</vt:lpwstr>
  </property>
</Properties>
</file>